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6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Chair’s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868" y="4412512"/>
            <a:ext cx="8144134" cy="1452579"/>
          </a:xfrm>
        </p:spPr>
        <p:txBody>
          <a:bodyPr>
            <a:noAutofit/>
          </a:bodyPr>
          <a:lstStyle/>
          <a:p>
            <a:r>
              <a:rPr lang="en-US" sz="2400" dirty="0" smtClean="0"/>
              <a:t>William Paterson University of New Jersey </a:t>
            </a:r>
          </a:p>
          <a:p>
            <a:r>
              <a:rPr lang="en-US" sz="2400" dirty="0" smtClean="0"/>
              <a:t>Faculty Senate</a:t>
            </a:r>
          </a:p>
          <a:p>
            <a:r>
              <a:rPr lang="en-US" sz="2400" dirty="0" smtClean="0"/>
              <a:t>Tuesday, </a:t>
            </a:r>
            <a:r>
              <a:rPr lang="en-US" sz="2400" dirty="0" smtClean="0"/>
              <a:t>November 26, </a:t>
            </a:r>
            <a:r>
              <a:rPr lang="en-US" sz="2400" dirty="0" smtClean="0"/>
              <a:t>2019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713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81921" y="282173"/>
            <a:ext cx="9613861" cy="604518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Senate Discussions on Retention (2002 CE)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51227" y="1006764"/>
            <a:ext cx="11114300" cy="5403272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CONTEXT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Low GPA (end of FY) and retention rate correlation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‘</a:t>
            </a:r>
            <a:r>
              <a:rPr lang="en-US" dirty="0" err="1" smtClean="0"/>
              <a:t>Minoritized</a:t>
            </a:r>
            <a:r>
              <a:rPr lang="en-US" dirty="0" smtClean="0"/>
              <a:t>’ students retention gap (context; greater </a:t>
            </a:r>
            <a:r>
              <a:rPr lang="en-US" dirty="0" err="1" smtClean="0"/>
              <a:t>acad</a:t>
            </a:r>
            <a:r>
              <a:rPr lang="en-US" dirty="0" smtClean="0"/>
              <a:t> support; EOF students do </a:t>
            </a:r>
            <a:r>
              <a:rPr lang="en-US" dirty="0" smtClean="0">
                <a:solidFill>
                  <a:schemeClr val="bg1"/>
                </a:solidFill>
              </a:rPr>
              <a:t>better</a:t>
            </a:r>
            <a:r>
              <a:rPr lang="en-US" dirty="0" smtClean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Provost (“retention is everyone’s business”, &amp; “as public support for higher education rises or falls, so do skills of incoming students”)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OPRE Director (“overall student satisfaction…directly related to administrative services”)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STUDENT NEEDS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“Job </a:t>
            </a:r>
            <a:r>
              <a:rPr lang="en-US" dirty="0" err="1" smtClean="0"/>
              <a:t>descripton</a:t>
            </a:r>
            <a:r>
              <a:rPr lang="en-US" dirty="0" smtClean="0"/>
              <a:t>” for students (expectations for University life + out-of-class prep time)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“GPA Contract” with students (?)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Student-Faculty contact possibilities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FACULTY &amp; ADMIN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Early Alert Program (timings </a:t>
            </a:r>
            <a:r>
              <a:rPr lang="en-US" dirty="0" err="1" smtClean="0"/>
              <a:t>wrt</a:t>
            </a:r>
            <a:r>
              <a:rPr lang="en-US" dirty="0" smtClean="0"/>
              <a:t> withdrawal date)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Advisement &amp; Scheduling (very critical)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Mentoring &amp; support of/for new faculty and adjunct faculty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Faculty Practices (office hours &amp; timings, syllabus clarity and information)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909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Senate Recommendations on </a:t>
            </a:r>
            <a:br>
              <a:rPr lang="en-US" dirty="0" smtClean="0"/>
            </a:br>
            <a:r>
              <a:rPr lang="en-US" dirty="0" smtClean="0"/>
              <a:t>Best practices for Faculty </a:t>
            </a:r>
            <a:r>
              <a:rPr lang="en-US" dirty="0" smtClean="0">
                <a:sym typeface="Wingdings" panose="05000000000000000000" pitchFamily="2" charset="2"/>
              </a:rPr>
              <a:t> “</a:t>
            </a:r>
            <a:r>
              <a:rPr lang="en-US" dirty="0" err="1" smtClean="0">
                <a:sym typeface="Wingdings" panose="05000000000000000000" pitchFamily="2" charset="2"/>
              </a:rPr>
              <a:t>EASy</a:t>
            </a:r>
            <a:r>
              <a:rPr lang="en-US" dirty="0" smtClean="0">
                <a:sym typeface="Wingdings" panose="05000000000000000000" pitchFamily="2" charset="2"/>
              </a:rPr>
              <a:t> does it”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E</a:t>
            </a:r>
            <a:r>
              <a:rPr lang="en-US" dirty="0"/>
              <a:t>arly Assessment </a:t>
            </a:r>
            <a:r>
              <a:rPr lang="en-US" dirty="0">
                <a:sym typeface="Wingdings" panose="05000000000000000000" pitchFamily="2" charset="2"/>
              </a:rPr>
              <a:t> Give one </a:t>
            </a:r>
            <a:r>
              <a:rPr lang="en-US" dirty="0" smtClean="0">
                <a:sym typeface="Wingdings" panose="05000000000000000000" pitchFamily="2" charset="2"/>
              </a:rPr>
              <a:t>assessment within </a:t>
            </a:r>
            <a:r>
              <a:rPr lang="en-US" dirty="0"/>
              <a:t>3-4 weeks with feedback</a:t>
            </a:r>
          </a:p>
          <a:p>
            <a:endParaRPr lang="en-US" dirty="0" smtClean="0"/>
          </a:p>
          <a:p>
            <a:r>
              <a:rPr lang="en-US" sz="4400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ttendance </a:t>
            </a:r>
            <a:r>
              <a:rPr lang="en-US" dirty="0" smtClean="0">
                <a:sym typeface="Wingdings" panose="05000000000000000000" pitchFamily="2" charset="2"/>
              </a:rPr>
              <a:t> Take it, R</a:t>
            </a:r>
            <a:r>
              <a:rPr lang="en-US" dirty="0" smtClean="0"/>
              <a:t>ecord it, Insist on its importance</a:t>
            </a:r>
          </a:p>
          <a:p>
            <a:endParaRPr lang="en-US" dirty="0" smtClean="0"/>
          </a:p>
          <a:p>
            <a:r>
              <a:rPr lang="en-US" sz="4000" b="1" dirty="0" smtClean="0">
                <a:solidFill>
                  <a:schemeClr val="bg1"/>
                </a:solidFill>
              </a:rPr>
              <a:t>Sy</a:t>
            </a:r>
            <a:r>
              <a:rPr lang="en-US" dirty="0" smtClean="0"/>
              <a:t>llabus </a:t>
            </a:r>
            <a:r>
              <a:rPr lang="en-US" dirty="0" smtClean="0">
                <a:sym typeface="Wingdings" panose="05000000000000000000" pitchFamily="2" charset="2"/>
              </a:rPr>
              <a:t> C</a:t>
            </a:r>
            <a:r>
              <a:rPr lang="en-US" dirty="0" smtClean="0"/>
              <a:t>larity on expectations, all information necessary for student success, office hours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8892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6961</TotalTime>
  <Words>201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</vt:lpstr>
      <vt:lpstr>Berlin</vt:lpstr>
      <vt:lpstr>  Chair’s Report</vt:lpstr>
      <vt:lpstr>PowerPoint Presentation</vt:lpstr>
      <vt:lpstr>Senate Recommendations on  Best practices for Faculty  “EASy does it”</vt:lpstr>
    </vt:vector>
  </TitlesOfParts>
  <Company>William Paterson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Murli</dc:creator>
  <cp:lastModifiedBy>Murli</cp:lastModifiedBy>
  <cp:revision>379</cp:revision>
  <dcterms:created xsi:type="dcterms:W3CDTF">2019-09-06T10:08:25Z</dcterms:created>
  <dcterms:modified xsi:type="dcterms:W3CDTF">2019-11-26T12:41:15Z</dcterms:modified>
</cp:coreProperties>
</file>