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69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Chair’s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William Paterson University of New Jersey </a:t>
            </a:r>
          </a:p>
          <a:p>
            <a:r>
              <a:rPr lang="en-US" sz="2400" dirty="0" smtClean="0"/>
              <a:t>Faculty Senate</a:t>
            </a:r>
          </a:p>
          <a:p>
            <a:r>
              <a:rPr lang="en-US" sz="2400" dirty="0" smtClean="0"/>
              <a:t>Tuesday, October 22, 2019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713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1891" y="58847"/>
            <a:ext cx="109728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Resolution to Compensate Adjunct Faculty for 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000" b="1" dirty="0">
                <a:solidFill>
                  <a:schemeClr val="bg1"/>
                </a:solidFill>
              </a:rPr>
              <a:t>S</a:t>
            </a:r>
            <a:r>
              <a:rPr lang="en-US" sz="2000" b="1" dirty="0" smtClean="0">
                <a:solidFill>
                  <a:schemeClr val="bg1"/>
                </a:solidFill>
              </a:rPr>
              <a:t>enate </a:t>
            </a:r>
            <a:r>
              <a:rPr lang="en-US" sz="2000" b="1" dirty="0">
                <a:solidFill>
                  <a:schemeClr val="bg1"/>
                </a:solidFill>
              </a:rPr>
              <a:t>Participation as </a:t>
            </a:r>
            <a:r>
              <a:rPr lang="en-US" sz="2000" b="1" dirty="0" smtClean="0">
                <a:solidFill>
                  <a:schemeClr val="bg1"/>
                </a:solidFill>
              </a:rPr>
              <a:t>Representatives 2019-2020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chemeClr val="bg1"/>
                </a:solidFill>
              </a:rPr>
              <a:t>WHEREAS</a:t>
            </a:r>
            <a:r>
              <a:rPr lang="en-US" sz="2000" dirty="0"/>
              <a:t>:  adjunct faculty teach the vast majority of our lower level University </a:t>
            </a:r>
          </a:p>
          <a:p>
            <a:r>
              <a:rPr lang="en-US" sz="2000" dirty="0"/>
              <a:t>          Core Curriculum courses and,</a:t>
            </a:r>
          </a:p>
          <a:p>
            <a:endParaRPr lang="en-US" sz="2000" dirty="0" smtClean="0"/>
          </a:p>
          <a:p>
            <a:r>
              <a:rPr lang="en-US" sz="2000" b="1" dirty="0" smtClean="0">
                <a:solidFill>
                  <a:schemeClr val="bg1"/>
                </a:solidFill>
              </a:rPr>
              <a:t>WHEREAS</a:t>
            </a:r>
            <a:r>
              <a:rPr lang="en-US" sz="2000" dirty="0"/>
              <a:t>:  adjunct faculty play an important role in the academic functioning of        	          the University and,</a:t>
            </a:r>
          </a:p>
          <a:p>
            <a:endParaRPr lang="en-US" sz="2000" dirty="0" smtClean="0"/>
          </a:p>
          <a:p>
            <a:r>
              <a:rPr lang="en-US" sz="2000" b="1" dirty="0" smtClean="0">
                <a:solidFill>
                  <a:schemeClr val="bg1"/>
                </a:solidFill>
              </a:rPr>
              <a:t>WHEREAS</a:t>
            </a:r>
            <a:r>
              <a:rPr lang="en-US" sz="2000" dirty="0"/>
              <a:t>:  by State contract adjunct faculty have only one role for which they </a:t>
            </a:r>
          </a:p>
          <a:p>
            <a:r>
              <a:rPr lang="en-US" sz="2000" dirty="0"/>
              <a:t>          are financially compensated—teaching, </a:t>
            </a:r>
          </a:p>
          <a:p>
            <a:endParaRPr lang="en-US" sz="2000" dirty="0" smtClean="0"/>
          </a:p>
          <a:p>
            <a:r>
              <a:rPr lang="en-US" sz="2000" dirty="0" smtClean="0"/>
              <a:t>Be </a:t>
            </a:r>
            <a:r>
              <a:rPr lang="en-US" sz="2000" dirty="0"/>
              <a:t>it resolved that for the 2019-2020 academic year, the Senate recommends that a maximum of $8000 of the $50,000 provided to the Senate by the President be used to </a:t>
            </a:r>
            <a:r>
              <a:rPr lang="en-US" sz="2000" dirty="0" smtClean="0"/>
              <a:t>compensate </a:t>
            </a:r>
            <a:r>
              <a:rPr lang="en-US" sz="2000" dirty="0"/>
              <a:t>the adjunct faculty Senate representative and all adjunct Senate Council representatives.  There is one elected adjunct faculty representative who shall be compensated $100 for each formal Senate meeting. </a:t>
            </a:r>
            <a:r>
              <a:rPr lang="en-US" sz="2000" dirty="0" smtClean="0"/>
              <a:t>There </a:t>
            </a:r>
            <a:r>
              <a:rPr lang="en-US" sz="2000" dirty="0"/>
              <a:t>are 14 councils, each meeting </a:t>
            </a:r>
            <a:r>
              <a:rPr lang="en-US" sz="2000" smtClean="0"/>
              <a:t>an average of </a:t>
            </a:r>
            <a:r>
              <a:rPr lang="en-US" sz="2000" dirty="0"/>
              <a:t>4 times, adjunct faculty representatives will be compensated $100 for each meeting attended.</a:t>
            </a:r>
          </a:p>
          <a:p>
            <a:endParaRPr lang="en-US" sz="2000" dirty="0" smtClean="0"/>
          </a:p>
          <a:p>
            <a:r>
              <a:rPr lang="en-US" sz="2000" dirty="0" smtClean="0"/>
              <a:t>This </a:t>
            </a:r>
            <a:r>
              <a:rPr lang="en-US" sz="2000" dirty="0"/>
              <a:t>resolution applies to the 2019-2020 academic year only and sets no precedence. </a:t>
            </a:r>
          </a:p>
        </p:txBody>
      </p:sp>
    </p:spTree>
    <p:extLst>
      <p:ext uri="{BB962C8B-B14F-4D97-AF65-F5344CB8AC3E}">
        <p14:creationId xmlns:p14="http://schemas.microsoft.com/office/powerpoint/2010/main" val="57270903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6901</TotalTime>
  <Words>58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Trebuchet MS</vt:lpstr>
      <vt:lpstr>Berlin</vt:lpstr>
      <vt:lpstr>  Chair’s Report</vt:lpstr>
      <vt:lpstr>PowerPoint Presentation</vt:lpstr>
    </vt:vector>
  </TitlesOfParts>
  <Company>William Paterson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Murli</dc:creator>
  <cp:lastModifiedBy>Murli</cp:lastModifiedBy>
  <cp:revision>315</cp:revision>
  <dcterms:created xsi:type="dcterms:W3CDTF">2019-09-06T10:08:25Z</dcterms:created>
  <dcterms:modified xsi:type="dcterms:W3CDTF">2019-10-21T23:00:22Z</dcterms:modified>
</cp:coreProperties>
</file>