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57" r:id="rId4"/>
    <p:sldId id="261" r:id="rId5"/>
    <p:sldId id="260" r:id="rId6"/>
    <p:sldId id="258"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269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43" d="100"/>
          <a:sy n="43" d="100"/>
        </p:scale>
        <p:origin x="48" y="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9/29/2019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9/29/2019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9/29/2019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9/29/2019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9/29/2019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9/29/2019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9/29/2019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9/29/2019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9/29/2019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9/29/2019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9/29/2019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9/29/2019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9/29/2019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9/29/2019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9/29/2019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9/29/2019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9/29/2019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9/29/2019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t>
            </a:r>
            <a:br>
              <a:rPr lang="en-US" dirty="0" smtClean="0"/>
            </a:br>
            <a:r>
              <a:rPr lang="en-US" dirty="0" smtClean="0"/>
              <a:t>Chair’s Report</a:t>
            </a:r>
            <a:endParaRPr lang="en-US" dirty="0"/>
          </a:p>
        </p:txBody>
      </p:sp>
      <p:sp>
        <p:nvSpPr>
          <p:cNvPr id="3" name="Subtitle 2"/>
          <p:cNvSpPr>
            <a:spLocks noGrp="1"/>
          </p:cNvSpPr>
          <p:nvPr>
            <p:ph type="subTitle" idx="1"/>
          </p:nvPr>
        </p:nvSpPr>
        <p:spPr/>
        <p:txBody>
          <a:bodyPr>
            <a:noAutofit/>
          </a:bodyPr>
          <a:lstStyle/>
          <a:p>
            <a:r>
              <a:rPr lang="en-US" sz="2400" dirty="0" smtClean="0"/>
              <a:t>William Paterson University of New Jersey </a:t>
            </a:r>
          </a:p>
          <a:p>
            <a:r>
              <a:rPr lang="en-US" sz="2400" dirty="0" smtClean="0"/>
              <a:t>Faculty Senate</a:t>
            </a:r>
          </a:p>
          <a:p>
            <a:r>
              <a:rPr lang="en-US" sz="2400" dirty="0" smtClean="0"/>
              <a:t>Tuesday, September 24, 2019</a:t>
            </a:r>
            <a:endParaRPr lang="en-US" sz="2400" dirty="0"/>
          </a:p>
        </p:txBody>
      </p:sp>
    </p:spTree>
    <p:extLst>
      <p:ext uri="{BB962C8B-B14F-4D97-AF65-F5344CB8AC3E}">
        <p14:creationId xmlns:p14="http://schemas.microsoft.com/office/powerpoint/2010/main" val="23571386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00" y="725519"/>
            <a:ext cx="10372437" cy="1080938"/>
          </a:xfrm>
        </p:spPr>
        <p:txBody>
          <a:bodyPr/>
          <a:lstStyle/>
          <a:p>
            <a:pPr algn="ctr"/>
            <a:r>
              <a:rPr lang="en-US" dirty="0" smtClean="0"/>
              <a:t>From SEPP Meetings</a:t>
            </a:r>
            <a:endParaRPr lang="en-US" dirty="0"/>
          </a:p>
        </p:txBody>
      </p:sp>
      <p:sp>
        <p:nvSpPr>
          <p:cNvPr id="3" name="Content Placeholder 2"/>
          <p:cNvSpPr>
            <a:spLocks noGrp="1"/>
          </p:cNvSpPr>
          <p:nvPr>
            <p:ph idx="1"/>
          </p:nvPr>
        </p:nvSpPr>
        <p:spPr/>
        <p:txBody>
          <a:bodyPr>
            <a:normAutofit fontScale="77500" lnSpcReduction="20000"/>
          </a:bodyPr>
          <a:lstStyle/>
          <a:p>
            <a:r>
              <a:rPr lang="en-US" sz="3200" dirty="0" smtClean="0"/>
              <a:t>Academic Partnerships</a:t>
            </a:r>
          </a:p>
          <a:p>
            <a:endParaRPr lang="en-US" sz="3200" dirty="0" smtClean="0"/>
          </a:p>
          <a:p>
            <a:r>
              <a:rPr lang="en-US" sz="3200" dirty="0" smtClean="0"/>
              <a:t>ART</a:t>
            </a:r>
          </a:p>
          <a:p>
            <a:endParaRPr lang="en-US" sz="3200" dirty="0" smtClean="0"/>
          </a:p>
          <a:p>
            <a:r>
              <a:rPr lang="en-US" sz="3200" dirty="0" smtClean="0"/>
              <a:t>50K gift to Senate</a:t>
            </a:r>
          </a:p>
          <a:p>
            <a:endParaRPr lang="en-US" sz="3200" dirty="0" smtClean="0"/>
          </a:p>
          <a:p>
            <a:r>
              <a:rPr lang="en-US" sz="3200" dirty="0" smtClean="0"/>
              <a:t>University Budget</a:t>
            </a:r>
          </a:p>
          <a:p>
            <a:endParaRPr lang="en-US" sz="3200" dirty="0" smtClean="0"/>
          </a:p>
          <a:p>
            <a:r>
              <a:rPr lang="en-US" sz="3200" dirty="0" smtClean="0"/>
              <a:t>Consolidation</a:t>
            </a:r>
          </a:p>
        </p:txBody>
      </p:sp>
    </p:spTree>
    <p:extLst>
      <p:ext uri="{BB962C8B-B14F-4D97-AF65-F5344CB8AC3E}">
        <p14:creationId xmlns:p14="http://schemas.microsoft.com/office/powerpoint/2010/main" val="237174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399" y="525478"/>
            <a:ext cx="8109528" cy="5509200"/>
          </a:xfrm>
          <a:prstGeom prst="rect">
            <a:avLst/>
          </a:prstGeom>
          <a:noFill/>
        </p:spPr>
        <p:txBody>
          <a:bodyPr wrap="square" rtlCol="0">
            <a:spAutoFit/>
          </a:bodyPr>
          <a:lstStyle/>
          <a:p>
            <a:r>
              <a:rPr lang="en-US" sz="3200" dirty="0" smtClean="0"/>
              <a:t>“Today’s college graduates may change their careers—not their </a:t>
            </a:r>
            <a:r>
              <a:rPr lang="en-US" sz="3200" b="1" dirty="0" smtClean="0">
                <a:solidFill>
                  <a:srgbClr val="FFFF00"/>
                </a:solidFill>
              </a:rPr>
              <a:t>jobs</a:t>
            </a:r>
            <a:r>
              <a:rPr lang="en-US" sz="3200" dirty="0" smtClean="0"/>
              <a:t>, their </a:t>
            </a:r>
            <a:r>
              <a:rPr lang="en-US" sz="3200" b="1" dirty="0" smtClean="0">
                <a:solidFill>
                  <a:schemeClr val="accent3">
                    <a:lumMod val="50000"/>
                  </a:schemeClr>
                </a:solidFill>
              </a:rPr>
              <a:t>careers</a:t>
            </a:r>
            <a:r>
              <a:rPr lang="en-US" sz="3200" dirty="0" smtClean="0"/>
              <a:t>—seven times before they are 40…I often tell students that their major will help them get their first job, but it is the first two years of their degree—at William Paterson our </a:t>
            </a:r>
            <a:r>
              <a:rPr lang="en-US" sz="3200" b="1" dirty="0" smtClean="0">
                <a:solidFill>
                  <a:schemeClr val="accent5">
                    <a:lumMod val="50000"/>
                  </a:schemeClr>
                </a:solidFill>
              </a:rPr>
              <a:t>core curriculum </a:t>
            </a:r>
            <a:r>
              <a:rPr lang="en-US" sz="3200" dirty="0" smtClean="0"/>
              <a:t>and its focus on </a:t>
            </a:r>
            <a:r>
              <a:rPr lang="en-US" sz="3200" b="1" dirty="0" smtClean="0">
                <a:solidFill>
                  <a:srgbClr val="7030A0"/>
                </a:solidFill>
              </a:rPr>
              <a:t>writing and critical thinking</a:t>
            </a:r>
            <a:r>
              <a:rPr lang="en-US" sz="3200" dirty="0" smtClean="0"/>
              <a:t>—that will help them make the jump to their next career” (President Helldobler, </a:t>
            </a:r>
            <a:r>
              <a:rPr lang="en-US" sz="3200" i="1" dirty="0" smtClean="0"/>
              <a:t>WP Magazine Fall 2018</a:t>
            </a:r>
            <a:r>
              <a:rPr lang="en-US" sz="3200" dirty="0" smtClean="0"/>
              <a:t>)</a:t>
            </a:r>
            <a:endParaRPr lang="en-US" sz="3200" dirty="0"/>
          </a:p>
        </p:txBody>
      </p:sp>
      <p:pic>
        <p:nvPicPr>
          <p:cNvPr id="1026" name="Picture 2" descr="Image result for richard helldobl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54836" y="2550246"/>
            <a:ext cx="2619375" cy="1743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48185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Senate Exec Rationale for </a:t>
            </a:r>
            <a:r>
              <a:rPr lang="en-US" dirty="0" smtClean="0"/>
              <a:t>Criteria &amp; Models </a:t>
            </a:r>
            <a:endParaRPr lang="en-US"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sz="3200" dirty="0" smtClean="0"/>
              <a:t>Innovation</a:t>
            </a:r>
          </a:p>
          <a:p>
            <a:pPr marL="457200" indent="-457200">
              <a:buFont typeface="+mj-lt"/>
              <a:buAutoNum type="arabicPeriod"/>
            </a:pPr>
            <a:endParaRPr lang="en-US" sz="3200" dirty="0"/>
          </a:p>
          <a:p>
            <a:pPr marL="457200" indent="-457200">
              <a:buFont typeface="+mj-lt"/>
              <a:buAutoNum type="arabicPeriod"/>
            </a:pPr>
            <a:r>
              <a:rPr lang="en-US" sz="3200" dirty="0" smtClean="0"/>
              <a:t>Preserve Academic Integrity</a:t>
            </a:r>
          </a:p>
          <a:p>
            <a:pPr marL="457200" indent="-457200">
              <a:buFont typeface="+mj-lt"/>
              <a:buAutoNum type="arabicPeriod"/>
            </a:pPr>
            <a:endParaRPr lang="en-US" sz="3200" dirty="0"/>
          </a:p>
          <a:p>
            <a:pPr marL="457200" indent="-457200">
              <a:buFont typeface="+mj-lt"/>
              <a:buAutoNum type="arabicPeriod"/>
            </a:pPr>
            <a:r>
              <a:rPr lang="en-US" sz="3200" dirty="0" smtClean="0"/>
              <a:t>Preserve Jobs</a:t>
            </a:r>
            <a:endParaRPr lang="en-US" sz="3200" dirty="0"/>
          </a:p>
        </p:txBody>
      </p:sp>
    </p:spTree>
    <p:extLst>
      <p:ext uri="{BB962C8B-B14F-4D97-AF65-F5344CB8AC3E}">
        <p14:creationId xmlns:p14="http://schemas.microsoft.com/office/powerpoint/2010/main" val="17415189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Consolidation – Criteria &amp; Metrics</a:t>
            </a:r>
            <a:endParaRPr lang="en-US" dirty="0"/>
          </a:p>
        </p:txBody>
      </p:sp>
      <p:sp>
        <p:nvSpPr>
          <p:cNvPr id="3" name="Content Placeholder 2"/>
          <p:cNvSpPr>
            <a:spLocks noGrp="1"/>
          </p:cNvSpPr>
          <p:nvPr>
            <p:ph idx="1"/>
          </p:nvPr>
        </p:nvSpPr>
        <p:spPr>
          <a:xfrm>
            <a:off x="680321" y="2336873"/>
            <a:ext cx="11083054" cy="1482652"/>
          </a:xfrm>
          <a:ln w="19050">
            <a:solidFill>
              <a:schemeClr val="bg1"/>
            </a:solidFill>
          </a:ln>
        </p:spPr>
        <p:txBody>
          <a:bodyPr>
            <a:normAutofit/>
          </a:bodyPr>
          <a:lstStyle/>
          <a:p>
            <a:pPr marL="457200" indent="-457200">
              <a:buFont typeface="+mj-lt"/>
              <a:buAutoNum type="arabicPeriod"/>
            </a:pPr>
            <a:r>
              <a:rPr lang="en-US" dirty="0" smtClean="0">
                <a:ea typeface="Calibri" panose="020F0502020204030204" pitchFamily="34" charset="0"/>
              </a:rPr>
              <a:t>5 </a:t>
            </a:r>
            <a:r>
              <a:rPr lang="en-US" dirty="0">
                <a:ea typeface="Calibri" panose="020F0502020204030204" pitchFamily="34" charset="0"/>
              </a:rPr>
              <a:t>or fewer full time faculty </a:t>
            </a:r>
            <a:r>
              <a:rPr lang="en-US" dirty="0" smtClean="0">
                <a:ea typeface="Calibri" panose="020F0502020204030204" pitchFamily="34" charset="0"/>
              </a:rPr>
              <a:t>members</a:t>
            </a:r>
          </a:p>
          <a:p>
            <a:pPr marL="457200" indent="-457200">
              <a:buFont typeface="+mj-lt"/>
              <a:buAutoNum type="arabicPeriod"/>
            </a:pPr>
            <a:r>
              <a:rPr lang="en-US" dirty="0" smtClean="0">
                <a:ea typeface="Calibri" panose="020F0502020204030204" pitchFamily="34" charset="0"/>
              </a:rPr>
              <a:t>Fewer </a:t>
            </a:r>
            <a:r>
              <a:rPr lang="en-US" dirty="0">
                <a:ea typeface="Calibri" panose="020F0502020204030204" pitchFamily="34" charset="0"/>
              </a:rPr>
              <a:t>than 50 majors </a:t>
            </a:r>
            <a:endParaRPr lang="en-US" dirty="0" smtClean="0">
              <a:ea typeface="Calibri" panose="020F0502020204030204" pitchFamily="34" charset="0"/>
            </a:endParaRPr>
          </a:p>
          <a:p>
            <a:pPr marL="457200" indent="-457200">
              <a:buFont typeface="+mj-lt"/>
              <a:buAutoNum type="arabicPeriod"/>
            </a:pPr>
            <a:r>
              <a:rPr lang="en-US" dirty="0" smtClean="0">
                <a:ea typeface="Calibri" panose="020F0502020204030204" pitchFamily="34" charset="0"/>
              </a:rPr>
              <a:t>Fewer </a:t>
            </a:r>
            <a:r>
              <a:rPr lang="en-US" dirty="0">
                <a:ea typeface="Calibri" panose="020F0502020204030204" pitchFamily="34" charset="0"/>
              </a:rPr>
              <a:t>than 10 graduates per year </a:t>
            </a:r>
          </a:p>
          <a:p>
            <a:pPr marL="0" indent="0">
              <a:buNone/>
            </a:pPr>
            <a:endParaRPr lang="en-US" dirty="0"/>
          </a:p>
        </p:txBody>
      </p:sp>
      <p:sp>
        <p:nvSpPr>
          <p:cNvPr id="4" name="Right Brace 3"/>
          <p:cNvSpPr/>
          <p:nvPr/>
        </p:nvSpPr>
        <p:spPr>
          <a:xfrm>
            <a:off x="6379729" y="2429010"/>
            <a:ext cx="369455" cy="1237673"/>
          </a:xfrm>
          <a:prstGeom prst="rightBrace">
            <a:avLst/>
          </a:prstGeom>
          <a:ln w="28575">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p:cNvSpPr txBox="1"/>
          <p:nvPr/>
        </p:nvSpPr>
        <p:spPr>
          <a:xfrm>
            <a:off x="6863484" y="2817013"/>
            <a:ext cx="4785591" cy="461665"/>
          </a:xfrm>
          <a:prstGeom prst="rect">
            <a:avLst/>
          </a:prstGeom>
          <a:noFill/>
        </p:spPr>
        <p:txBody>
          <a:bodyPr wrap="square" rtlCol="0">
            <a:spAutoFit/>
          </a:bodyPr>
          <a:lstStyle/>
          <a:p>
            <a:r>
              <a:rPr lang="en-US" sz="2400" dirty="0" smtClean="0"/>
              <a:t>President’s Recommendation</a:t>
            </a:r>
            <a:endParaRPr lang="en-US" sz="2400" dirty="0"/>
          </a:p>
        </p:txBody>
      </p:sp>
      <p:sp>
        <p:nvSpPr>
          <p:cNvPr id="12" name="Content Placeholder 2"/>
          <p:cNvSpPr txBox="1">
            <a:spLocks/>
          </p:cNvSpPr>
          <p:nvPr/>
        </p:nvSpPr>
        <p:spPr>
          <a:xfrm>
            <a:off x="708896" y="4230255"/>
            <a:ext cx="11083054" cy="1799070"/>
          </a:xfrm>
          <a:prstGeom prst="rect">
            <a:avLst/>
          </a:prstGeom>
          <a:ln w="19050">
            <a:solidFill>
              <a:schemeClr val="bg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US" dirty="0" smtClean="0">
                <a:ea typeface="Calibri" panose="020F0502020204030204" pitchFamily="34" charset="0"/>
              </a:rPr>
              <a:t>4. Number of minors</a:t>
            </a:r>
          </a:p>
          <a:p>
            <a:pPr marL="0" indent="0">
              <a:buNone/>
            </a:pPr>
            <a:r>
              <a:rPr lang="en-US" dirty="0" smtClean="0">
                <a:ea typeface="Calibri" panose="020F0502020204030204" pitchFamily="34" charset="0"/>
              </a:rPr>
              <a:t>5. UCC Student Credit Hours </a:t>
            </a:r>
          </a:p>
          <a:p>
            <a:pPr marL="0" indent="0">
              <a:buNone/>
            </a:pPr>
            <a:r>
              <a:rPr lang="en-US" dirty="0" smtClean="0">
                <a:ea typeface="Calibri" panose="020F0502020204030204" pitchFamily="34" charset="0"/>
              </a:rPr>
              <a:t>6. Financial contribution</a:t>
            </a:r>
          </a:p>
          <a:p>
            <a:pPr marL="0" indent="0">
              <a:buNone/>
            </a:pPr>
            <a:r>
              <a:rPr lang="en-US" dirty="0" smtClean="0">
                <a:ea typeface="Calibri" panose="020F0502020204030204" pitchFamily="34" charset="0"/>
              </a:rPr>
              <a:t>7. Any two others?</a:t>
            </a:r>
          </a:p>
          <a:p>
            <a:pPr marL="0" indent="0">
              <a:buNone/>
            </a:pPr>
            <a:endParaRPr lang="en-US" dirty="0" smtClean="0">
              <a:ea typeface="Calibri" panose="020F0502020204030204" pitchFamily="34" charset="0"/>
            </a:endParaRPr>
          </a:p>
          <a:p>
            <a:pPr marL="0" indent="0">
              <a:buNone/>
            </a:pPr>
            <a:endParaRPr lang="en-US" dirty="0" smtClean="0">
              <a:ea typeface="Calibri" panose="020F0502020204030204" pitchFamily="34" charset="0"/>
            </a:endParaRPr>
          </a:p>
          <a:p>
            <a:pPr marL="0" indent="0">
              <a:buFont typeface="Arial" panose="020B0604020202020204" pitchFamily="34" charset="0"/>
              <a:buNone/>
            </a:pPr>
            <a:endParaRPr lang="en-US" dirty="0"/>
          </a:p>
        </p:txBody>
      </p:sp>
      <p:sp>
        <p:nvSpPr>
          <p:cNvPr id="13" name="Right Brace 12"/>
          <p:cNvSpPr/>
          <p:nvPr/>
        </p:nvSpPr>
        <p:spPr>
          <a:xfrm>
            <a:off x="7141729" y="4322232"/>
            <a:ext cx="369455" cy="1554251"/>
          </a:xfrm>
          <a:prstGeom prst="rightBrace">
            <a:avLst/>
          </a:prstGeom>
          <a:ln w="28575">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p:cNvSpPr txBox="1"/>
          <p:nvPr/>
        </p:nvSpPr>
        <p:spPr>
          <a:xfrm>
            <a:off x="7670727" y="4842147"/>
            <a:ext cx="3961679" cy="461665"/>
          </a:xfrm>
          <a:prstGeom prst="rect">
            <a:avLst/>
          </a:prstGeom>
          <a:noFill/>
        </p:spPr>
        <p:txBody>
          <a:bodyPr wrap="square" rtlCol="0">
            <a:spAutoFit/>
          </a:bodyPr>
          <a:lstStyle/>
          <a:p>
            <a:pPr algn="ctr"/>
            <a:r>
              <a:rPr lang="en-US" sz="2400" dirty="0" smtClean="0"/>
              <a:t>Senate Recommendation</a:t>
            </a:r>
            <a:endParaRPr lang="en-US" sz="2400" dirty="0"/>
          </a:p>
        </p:txBody>
      </p:sp>
    </p:spTree>
    <p:extLst>
      <p:ext uri="{BB962C8B-B14F-4D97-AF65-F5344CB8AC3E}">
        <p14:creationId xmlns:p14="http://schemas.microsoft.com/office/powerpoint/2010/main" val="36691186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8473" y="970976"/>
            <a:ext cx="6105236" cy="673203"/>
          </a:xfrm>
        </p:spPr>
        <p:txBody>
          <a:bodyPr>
            <a:normAutofit fontScale="90000"/>
          </a:bodyPr>
          <a:lstStyle/>
          <a:p>
            <a:pPr algn="ctr"/>
            <a:r>
              <a:rPr lang="en-US" dirty="0" smtClean="0"/>
              <a:t/>
            </a:r>
            <a:br>
              <a:rPr lang="en-US" dirty="0" smtClean="0"/>
            </a:br>
            <a:r>
              <a:rPr lang="en-US" dirty="0" smtClean="0"/>
              <a:t>Possible Paths</a:t>
            </a:r>
            <a:r>
              <a:rPr lang="en-US" dirty="0"/>
              <a:t/>
            </a:r>
            <a:br>
              <a:rPr lang="en-US" dirty="0"/>
            </a:br>
            <a:r>
              <a:rPr lang="en-US" dirty="0" smtClean="0"/>
              <a:t> </a:t>
            </a:r>
            <a:endParaRPr lang="en-US" dirty="0"/>
          </a:p>
        </p:txBody>
      </p:sp>
      <p:sp>
        <p:nvSpPr>
          <p:cNvPr id="3" name="Content Placeholder 2"/>
          <p:cNvSpPr>
            <a:spLocks noGrp="1"/>
          </p:cNvSpPr>
          <p:nvPr>
            <p:ph idx="1"/>
          </p:nvPr>
        </p:nvSpPr>
        <p:spPr>
          <a:xfrm>
            <a:off x="296812" y="2041235"/>
            <a:ext cx="10482023" cy="4498110"/>
          </a:xfrm>
        </p:spPr>
        <p:txBody>
          <a:bodyPr>
            <a:normAutofit/>
          </a:bodyPr>
          <a:lstStyle/>
          <a:p>
            <a:pPr marL="457200" indent="-457200">
              <a:buAutoNum type="arabicPeriod"/>
            </a:pPr>
            <a:r>
              <a:rPr lang="en-US" b="1" dirty="0" smtClean="0">
                <a:solidFill>
                  <a:schemeClr val="bg1"/>
                </a:solidFill>
              </a:rPr>
              <a:t>Preserve</a:t>
            </a:r>
            <a:r>
              <a:rPr lang="en-US" b="1" dirty="0" smtClean="0"/>
              <a:t> </a:t>
            </a:r>
            <a:r>
              <a:rPr lang="en-US" b="1" dirty="0" smtClean="0">
                <a:sym typeface="Wingdings" panose="05000000000000000000" pitchFamily="2" charset="2"/>
              </a:rPr>
              <a:t> </a:t>
            </a:r>
            <a:r>
              <a:rPr lang="en-US" dirty="0" smtClean="0">
                <a:sym typeface="Wingdings" panose="05000000000000000000" pitchFamily="2" charset="2"/>
              </a:rPr>
              <a:t>stay as-is ~ Not recommended</a:t>
            </a:r>
            <a:endParaRPr lang="en-US" dirty="0" smtClean="0"/>
          </a:p>
          <a:p>
            <a:pPr marL="457200" indent="-457200">
              <a:buAutoNum type="arabicPeriod"/>
            </a:pPr>
            <a:endParaRPr lang="en-US" b="1" dirty="0" smtClean="0"/>
          </a:p>
          <a:p>
            <a:pPr marL="457200" indent="-457200">
              <a:buAutoNum type="arabicPeriod"/>
            </a:pPr>
            <a:r>
              <a:rPr lang="en-US" b="1" dirty="0" smtClean="0">
                <a:solidFill>
                  <a:schemeClr val="bg1"/>
                </a:solidFill>
              </a:rPr>
              <a:t>Scatter</a:t>
            </a:r>
            <a:r>
              <a:rPr lang="en-US" dirty="0" smtClean="0"/>
              <a:t> </a:t>
            </a:r>
            <a:r>
              <a:rPr lang="en-US" dirty="0">
                <a:sym typeface="Wingdings" panose="05000000000000000000" pitchFamily="2" charset="2"/>
              </a:rPr>
              <a:t> I</a:t>
            </a:r>
            <a:r>
              <a:rPr lang="en-US" dirty="0"/>
              <a:t>ndividual faculty seek new </a:t>
            </a:r>
            <a:r>
              <a:rPr lang="en-US" dirty="0" err="1"/>
              <a:t>dept</a:t>
            </a:r>
            <a:r>
              <a:rPr lang="en-US" dirty="0"/>
              <a:t> home </a:t>
            </a:r>
            <a:r>
              <a:rPr lang="en-US" dirty="0" smtClean="0"/>
              <a:t>~ Not recommended</a:t>
            </a:r>
            <a:endParaRPr lang="en-US" dirty="0"/>
          </a:p>
          <a:p>
            <a:pPr marL="457200" indent="-457200">
              <a:buAutoNum type="arabicPeriod"/>
            </a:pPr>
            <a:endParaRPr lang="en-US" b="1" dirty="0" smtClean="0"/>
          </a:p>
          <a:p>
            <a:pPr marL="457200" indent="-457200">
              <a:buFont typeface="Arial" panose="020B0604020202020204" pitchFamily="34" charset="0"/>
              <a:buAutoNum type="arabicPeriod"/>
            </a:pPr>
            <a:r>
              <a:rPr lang="en-US" b="1" dirty="0">
                <a:solidFill>
                  <a:schemeClr val="bg1"/>
                </a:solidFill>
              </a:rPr>
              <a:t>Add &amp; Stir </a:t>
            </a:r>
            <a:r>
              <a:rPr lang="en-US" dirty="0" smtClean="0">
                <a:sym typeface="Wingdings" panose="05000000000000000000" pitchFamily="2" charset="2"/>
              </a:rPr>
              <a:t> ‘consolidation without merger’ ~ Low viability</a:t>
            </a:r>
            <a:endParaRPr lang="en-US" dirty="0">
              <a:sym typeface="Wingdings" panose="05000000000000000000" pitchFamily="2" charset="2"/>
            </a:endParaRPr>
          </a:p>
          <a:p>
            <a:pPr marL="457200" indent="-457200">
              <a:buAutoNum type="arabicPeriod"/>
            </a:pPr>
            <a:endParaRPr lang="en-US" b="1" dirty="0" smtClean="0"/>
          </a:p>
          <a:p>
            <a:pPr marL="457200" indent="-457200">
              <a:buFont typeface="Arial" panose="020B0604020202020204" pitchFamily="34" charset="0"/>
              <a:buAutoNum type="arabicPeriod"/>
            </a:pPr>
            <a:r>
              <a:rPr lang="en-US" b="1" dirty="0" smtClean="0">
                <a:solidFill>
                  <a:schemeClr val="bg1"/>
                </a:solidFill>
              </a:rPr>
              <a:t>Subsume</a:t>
            </a:r>
            <a:r>
              <a:rPr lang="en-US" dirty="0" smtClean="0"/>
              <a:t> </a:t>
            </a:r>
            <a:r>
              <a:rPr lang="en-US" dirty="0" smtClean="0">
                <a:sym typeface="Wingdings" panose="05000000000000000000" pitchFamily="2" charset="2"/>
              </a:rPr>
              <a:t> </a:t>
            </a:r>
            <a:r>
              <a:rPr lang="en-US" dirty="0" err="1" smtClean="0"/>
              <a:t>dept</a:t>
            </a:r>
            <a:r>
              <a:rPr lang="en-US" dirty="0" smtClean="0"/>
              <a:t> </a:t>
            </a:r>
            <a:r>
              <a:rPr lang="en-US" i="1" dirty="0"/>
              <a:t>as </a:t>
            </a:r>
            <a:r>
              <a:rPr lang="en-US" i="1" dirty="0" smtClean="0"/>
              <a:t>unit</a:t>
            </a:r>
            <a:r>
              <a:rPr lang="en-US" dirty="0" smtClean="0"/>
              <a:t> joins larger dept. ~ Context dependent</a:t>
            </a:r>
            <a:endParaRPr lang="en-US" dirty="0">
              <a:sym typeface="Wingdings" panose="05000000000000000000" pitchFamily="2" charset="2"/>
            </a:endParaRPr>
          </a:p>
          <a:p>
            <a:pPr marL="457200" indent="-457200">
              <a:buAutoNum type="arabicPeriod"/>
            </a:pPr>
            <a:endParaRPr lang="en-US" dirty="0" smtClean="0"/>
          </a:p>
          <a:p>
            <a:pPr marL="457200" indent="-457200">
              <a:buFont typeface="Arial" panose="020B0604020202020204" pitchFamily="34" charset="0"/>
              <a:buAutoNum type="arabicPeriod"/>
            </a:pPr>
            <a:r>
              <a:rPr lang="en-US" b="1" dirty="0" smtClean="0">
                <a:solidFill>
                  <a:schemeClr val="bg1"/>
                </a:solidFill>
              </a:rPr>
              <a:t>Create / Innovate</a:t>
            </a:r>
            <a:r>
              <a:rPr lang="en-US" dirty="0" smtClean="0"/>
              <a:t> </a:t>
            </a:r>
            <a:r>
              <a:rPr lang="en-US" dirty="0">
                <a:sym typeface="Wingdings" panose="05000000000000000000" pitchFamily="2" charset="2"/>
              </a:rPr>
              <a:t> </a:t>
            </a:r>
            <a:r>
              <a:rPr lang="en-US" dirty="0"/>
              <a:t>create new </a:t>
            </a:r>
            <a:r>
              <a:rPr lang="en-US" dirty="0" err="1" smtClean="0"/>
              <a:t>dept</a:t>
            </a:r>
            <a:r>
              <a:rPr lang="en-US" dirty="0" smtClean="0"/>
              <a:t>, major, interdisciplinary </a:t>
            </a:r>
            <a:r>
              <a:rPr lang="en-US" dirty="0"/>
              <a:t>spaces</a:t>
            </a:r>
          </a:p>
          <a:p>
            <a:pPr marL="0" indent="0">
              <a:buNone/>
            </a:pPr>
            <a:endParaRPr lang="en-US" dirty="0"/>
          </a:p>
        </p:txBody>
      </p:sp>
    </p:spTree>
    <p:extLst>
      <p:ext uri="{BB962C8B-B14F-4D97-AF65-F5344CB8AC3E}">
        <p14:creationId xmlns:p14="http://schemas.microsoft.com/office/powerpoint/2010/main" val="1433045900"/>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6854</TotalTime>
  <Words>217</Words>
  <Application>Microsoft Office PowerPoint</Application>
  <PresentationFormat>Widescreen</PresentationFormat>
  <Paragraphs>42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Trebuchet MS</vt:lpstr>
      <vt:lpstr>Wingdings</vt:lpstr>
      <vt:lpstr>Berlin</vt:lpstr>
      <vt:lpstr>  Chair’s Report</vt:lpstr>
      <vt:lpstr>From SEPP Meetings</vt:lpstr>
      <vt:lpstr>PowerPoint Presentation</vt:lpstr>
      <vt:lpstr>Senate Exec Rationale for Criteria &amp; Models </vt:lpstr>
      <vt:lpstr>Consolidation – Criteria &amp; Metrics</vt:lpstr>
      <vt:lpstr> Possible Paths  </vt:lpstr>
    </vt:vector>
  </TitlesOfParts>
  <Company>William Paterson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Murli</dc:creator>
  <cp:lastModifiedBy>Murli</cp:lastModifiedBy>
  <cp:revision>311</cp:revision>
  <dcterms:created xsi:type="dcterms:W3CDTF">2019-09-06T10:08:25Z</dcterms:created>
  <dcterms:modified xsi:type="dcterms:W3CDTF">2019-09-29T14:10:29Z</dcterms:modified>
</cp:coreProperties>
</file>