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80" r:id="rId8"/>
    <p:sldId id="287" r:id="rId9"/>
    <p:sldId id="281" r:id="rId10"/>
    <p:sldId id="290" r:id="rId11"/>
    <p:sldId id="291" r:id="rId12"/>
    <p:sldId id="292" r:id="rId13"/>
    <p:sldId id="288" r:id="rId14"/>
    <p:sldId id="289" r:id="rId15"/>
    <p:sldId id="262" r:id="rId16"/>
    <p:sldId id="263" r:id="rId17"/>
    <p:sldId id="264" r:id="rId18"/>
    <p:sldId id="265" r:id="rId19"/>
    <p:sldId id="266" r:id="rId20"/>
    <p:sldId id="267" r:id="rId21"/>
    <p:sldId id="269" r:id="rId22"/>
    <p:sldId id="270" r:id="rId23"/>
    <p:sldId id="268" r:id="rId24"/>
    <p:sldId id="271" r:id="rId25"/>
    <p:sldId id="272" r:id="rId26"/>
    <p:sldId id="282" r:id="rId27"/>
    <p:sldId id="273" r:id="rId28"/>
    <p:sldId id="283" r:id="rId29"/>
    <p:sldId id="284" r:id="rId30"/>
    <p:sldId id="274" r:id="rId31"/>
    <p:sldId id="285" r:id="rId32"/>
    <p:sldId id="275" r:id="rId33"/>
    <p:sldId id="276" r:id="rId34"/>
    <p:sldId id="277" r:id="rId35"/>
    <p:sldId id="278" r:id="rId36"/>
    <p:sldId id="279" r:id="rId37"/>
    <p:sldId id="286"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7083DE1-01CB-4FD0-8BF3-528B9CF6E70C}" type="datetimeFigureOut">
              <a:rPr lang="en-US" smtClean="0"/>
              <a:pPr/>
              <a:t>9/10/2009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7774DE6-E91B-4FED-A214-3170BE6C4EF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7083DE1-01CB-4FD0-8BF3-528B9CF6E70C}" type="datetimeFigureOut">
              <a:rPr lang="en-US" smtClean="0"/>
              <a:pPr/>
              <a:t>9/10/2009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7774DE6-E91B-4FED-A214-3170BE6C4E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7083DE1-01CB-4FD0-8BF3-528B9CF6E70C}" type="datetimeFigureOut">
              <a:rPr lang="en-US" smtClean="0"/>
              <a:pPr/>
              <a:t>9/10/2009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7774DE6-E91B-4FED-A214-3170BE6C4E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7083DE1-01CB-4FD0-8BF3-528B9CF6E70C}" type="datetimeFigureOut">
              <a:rPr lang="en-US" smtClean="0"/>
              <a:pPr/>
              <a:t>9/10/2009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7774DE6-E91B-4FED-A214-3170BE6C4EF9}"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7083DE1-01CB-4FD0-8BF3-528B9CF6E70C}" type="datetimeFigureOut">
              <a:rPr lang="en-US" smtClean="0"/>
              <a:pPr/>
              <a:t>9/10/2009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7774DE6-E91B-4FED-A214-3170BE6C4EF9}"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7083DE1-01CB-4FD0-8BF3-528B9CF6E70C}" type="datetimeFigureOut">
              <a:rPr lang="en-US" smtClean="0"/>
              <a:pPr/>
              <a:t>9/10/2009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7774DE6-E91B-4FED-A214-3170BE6C4EF9}"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7083DE1-01CB-4FD0-8BF3-528B9CF6E70C}" type="datetimeFigureOut">
              <a:rPr lang="en-US" smtClean="0"/>
              <a:pPr/>
              <a:t>9/10/2009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7774DE6-E91B-4FED-A214-3170BE6C4EF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7083DE1-01CB-4FD0-8BF3-528B9CF6E70C}" type="datetimeFigureOut">
              <a:rPr lang="en-US" smtClean="0"/>
              <a:pPr/>
              <a:t>9/10/2009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7774DE6-E91B-4FED-A214-3170BE6C4EF9}"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7083DE1-01CB-4FD0-8BF3-528B9CF6E70C}" type="datetimeFigureOut">
              <a:rPr lang="en-US" smtClean="0"/>
              <a:pPr/>
              <a:t>9/10/2009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7774DE6-E91B-4FED-A214-3170BE6C4E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7083DE1-01CB-4FD0-8BF3-528B9CF6E70C}" type="datetimeFigureOut">
              <a:rPr lang="en-US" smtClean="0"/>
              <a:pPr/>
              <a:t>9/10/2009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7774DE6-E91B-4FED-A214-3170BE6C4EF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7083DE1-01CB-4FD0-8BF3-528B9CF6E70C}" type="datetimeFigureOut">
              <a:rPr lang="en-US" smtClean="0"/>
              <a:pPr/>
              <a:t>9/10/2009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7774DE6-E91B-4FED-A214-3170BE6C4EF9}"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7083DE1-01CB-4FD0-8BF3-528B9CF6E70C}" type="datetimeFigureOut">
              <a:rPr lang="en-US" smtClean="0"/>
              <a:pPr/>
              <a:t>9/10/2009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7774DE6-E91B-4FED-A214-3170BE6C4E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latin typeface="Broadway" pitchFamily="82" charset="0"/>
              </a:rPr>
              <a:t>Bullying:</a:t>
            </a:r>
            <a:r>
              <a:rPr lang="en-US" dirty="0"/>
              <a:t> </a:t>
            </a:r>
            <a:br>
              <a:rPr lang="en-US" dirty="0"/>
            </a:b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latin typeface="Broadway" pitchFamily="82" charset="0"/>
              </a:rPr>
              <a:t>In person </a:t>
            </a:r>
          </a:p>
          <a:p>
            <a:r>
              <a:rPr lang="en-US" dirty="0">
                <a:latin typeface="Broadway" pitchFamily="82" charset="0"/>
              </a:rPr>
              <a:t>a</a:t>
            </a:r>
            <a:r>
              <a:rPr lang="en-US" dirty="0" smtClean="0">
                <a:latin typeface="Broadway" pitchFamily="82" charset="0"/>
              </a:rPr>
              <a:t>nd</a:t>
            </a:r>
          </a:p>
          <a:p>
            <a:r>
              <a:rPr lang="en-US" dirty="0" smtClean="0">
                <a:latin typeface="Broadway" pitchFamily="82" charset="0"/>
              </a:rPr>
              <a:t>On the internet</a:t>
            </a:r>
            <a:endParaRPr lang="en-US" dirty="0">
              <a:latin typeface="Broadway"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US" dirty="0" smtClean="0"/>
              <a:t>	</a:t>
            </a:r>
          </a:p>
          <a:p>
            <a:pPr algn="ctr">
              <a:buNone/>
            </a:pPr>
            <a:endParaRPr lang="en-US" dirty="0" smtClean="0"/>
          </a:p>
          <a:p>
            <a:pPr algn="ctr">
              <a:buNone/>
            </a:pPr>
            <a:r>
              <a:rPr lang="en-US" dirty="0" smtClean="0"/>
              <a:t>Being bullied at home can </a:t>
            </a:r>
          </a:p>
          <a:p>
            <a:pPr algn="ctr">
              <a:buNone/>
            </a:pPr>
            <a:r>
              <a:rPr lang="en-US" dirty="0" smtClean="0"/>
              <a:t>take away the place </a:t>
            </a:r>
          </a:p>
          <a:p>
            <a:pPr algn="ctr">
              <a:buNone/>
            </a:pPr>
            <a:r>
              <a:rPr lang="en-US" dirty="0" smtClean="0"/>
              <a:t>people feel most safe. </a:t>
            </a:r>
          </a:p>
          <a:p>
            <a:endParaRPr lang="en-US" dirty="0"/>
          </a:p>
        </p:txBody>
      </p:sp>
      <p:sp>
        <p:nvSpPr>
          <p:cNvPr id="2" name="Title 1"/>
          <p:cNvSpPr>
            <a:spLocks noGrp="1"/>
          </p:cNvSpPr>
          <p:nvPr>
            <p:ph type="title"/>
          </p:nvPr>
        </p:nvSpPr>
        <p:spPr/>
        <p:txBody>
          <a:bodyPr>
            <a:normAutofit fontScale="90000"/>
          </a:bodyPr>
          <a:lstStyle/>
          <a:p>
            <a:r>
              <a:rPr lang="en-US" dirty="0" err="1" smtClean="0">
                <a:latin typeface="Broadway" pitchFamily="82" charset="0"/>
              </a:rPr>
              <a:t>Cyberbullying</a:t>
            </a:r>
            <a:r>
              <a:rPr lang="en-US" dirty="0" smtClean="0">
                <a:latin typeface="Broadway" pitchFamily="82" charset="0"/>
              </a:rPr>
              <a:t> invades homes,</a:t>
            </a:r>
            <a:endParaRPr lang="en-US" dirty="0">
              <a:latin typeface="Broadway" pitchFamily="82"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US" dirty="0" smtClean="0"/>
              <a:t> </a:t>
            </a:r>
            <a:endParaRPr lang="en-US" dirty="0" smtClean="0"/>
          </a:p>
          <a:p>
            <a:pPr algn="ctr">
              <a:buNone/>
            </a:pPr>
            <a:endParaRPr lang="en-US" dirty="0" smtClean="0"/>
          </a:p>
          <a:p>
            <a:pPr algn="ctr">
              <a:buNone/>
            </a:pPr>
            <a:r>
              <a:rPr lang="en-US" dirty="0" smtClean="0"/>
              <a:t>People write things online </a:t>
            </a:r>
          </a:p>
          <a:p>
            <a:pPr algn="ctr">
              <a:buNone/>
            </a:pPr>
            <a:r>
              <a:rPr lang="en-US" dirty="0" smtClean="0"/>
              <a:t>that they wouldn't say in </a:t>
            </a:r>
            <a:r>
              <a:rPr lang="en-US" dirty="0" smtClean="0"/>
              <a:t>person.</a:t>
            </a:r>
          </a:p>
          <a:p>
            <a:pPr algn="ctr">
              <a:buNone/>
            </a:pPr>
            <a:endParaRPr lang="en-US" dirty="0" smtClean="0"/>
          </a:p>
          <a:p>
            <a:pPr algn="ctr">
              <a:buNone/>
            </a:pPr>
            <a:r>
              <a:rPr lang="en-US" dirty="0" smtClean="0"/>
              <a:t>No one can tell if the person </a:t>
            </a:r>
          </a:p>
          <a:p>
            <a:pPr algn="ctr">
              <a:buNone/>
            </a:pPr>
            <a:r>
              <a:rPr lang="en-US" dirty="0" smtClean="0"/>
              <a:t>Is lying by looking at him or her.</a:t>
            </a:r>
            <a:endParaRPr lang="en-US" dirty="0" smtClean="0"/>
          </a:p>
          <a:p>
            <a:endParaRPr lang="en-US" dirty="0"/>
          </a:p>
        </p:txBody>
      </p:sp>
      <p:sp>
        <p:nvSpPr>
          <p:cNvPr id="2" name="Title 1"/>
          <p:cNvSpPr>
            <a:spLocks noGrp="1"/>
          </p:cNvSpPr>
          <p:nvPr>
            <p:ph type="title"/>
          </p:nvPr>
        </p:nvSpPr>
        <p:spPr>
          <a:xfrm>
            <a:off x="533400" y="228600"/>
            <a:ext cx="8229600" cy="1143000"/>
          </a:xfrm>
        </p:spPr>
        <p:txBody>
          <a:bodyPr>
            <a:normAutofit fontScale="90000"/>
          </a:bodyPr>
          <a:lstStyle/>
          <a:p>
            <a:pPr algn="ctr"/>
            <a:r>
              <a:rPr lang="en-US" dirty="0" err="1" smtClean="0">
                <a:latin typeface="Broadway" pitchFamily="82" charset="0"/>
              </a:rPr>
              <a:t>Cyberbullying</a:t>
            </a:r>
            <a:r>
              <a:rPr lang="en-US" dirty="0" smtClean="0">
                <a:latin typeface="Broadway" pitchFamily="82" charset="0"/>
              </a:rPr>
              <a:t> </a:t>
            </a:r>
            <a:br>
              <a:rPr lang="en-US" dirty="0" smtClean="0">
                <a:latin typeface="Broadway" pitchFamily="82" charset="0"/>
              </a:rPr>
            </a:br>
            <a:r>
              <a:rPr lang="en-US" dirty="0" smtClean="0">
                <a:latin typeface="Broadway" pitchFamily="82" charset="0"/>
              </a:rPr>
              <a:t>Has No Limits.</a:t>
            </a:r>
            <a:endParaRPr lang="en-US" dirty="0">
              <a:latin typeface="Broadway" pitchFamily="82"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endParaRPr lang="en-US" dirty="0" smtClean="0"/>
          </a:p>
          <a:p>
            <a:pPr algn="ctr">
              <a:buNone/>
            </a:pPr>
            <a:r>
              <a:rPr lang="en-US" dirty="0" smtClean="0"/>
              <a:t>Emails </a:t>
            </a:r>
            <a:r>
              <a:rPr lang="en-US" dirty="0" smtClean="0"/>
              <a:t>making fun of someone </a:t>
            </a:r>
          </a:p>
          <a:p>
            <a:pPr algn="ctr">
              <a:buNone/>
            </a:pPr>
            <a:r>
              <a:rPr lang="en-US" dirty="0" smtClean="0"/>
              <a:t>can be sent “everywhere”, </a:t>
            </a:r>
            <a:endParaRPr lang="en-US" dirty="0" smtClean="0"/>
          </a:p>
          <a:p>
            <a:pPr algn="ctr">
              <a:buNone/>
            </a:pPr>
            <a:endParaRPr lang="en-US" dirty="0" smtClean="0"/>
          </a:p>
          <a:p>
            <a:pPr algn="ctr">
              <a:buNone/>
            </a:pPr>
            <a:r>
              <a:rPr lang="en-US" dirty="0" smtClean="0"/>
              <a:t>or </a:t>
            </a:r>
            <a:endParaRPr lang="en-US" dirty="0" smtClean="0"/>
          </a:p>
          <a:p>
            <a:pPr algn="ctr">
              <a:buNone/>
            </a:pPr>
            <a:endParaRPr lang="en-US" dirty="0" smtClean="0"/>
          </a:p>
          <a:p>
            <a:pPr algn="ctr">
              <a:buNone/>
            </a:pPr>
            <a:r>
              <a:rPr lang="en-US" dirty="0" smtClean="0"/>
              <a:t>posted on a website </a:t>
            </a:r>
          </a:p>
          <a:p>
            <a:pPr algn="ctr">
              <a:buNone/>
            </a:pPr>
            <a:r>
              <a:rPr lang="en-US" dirty="0" smtClean="0"/>
              <a:t>for the whole world to see. </a:t>
            </a:r>
          </a:p>
          <a:p>
            <a:pPr algn="ctr"/>
            <a:endParaRPr lang="en-US" dirty="0"/>
          </a:p>
        </p:txBody>
      </p:sp>
      <p:sp>
        <p:nvSpPr>
          <p:cNvPr id="2" name="Title 1"/>
          <p:cNvSpPr>
            <a:spLocks noGrp="1"/>
          </p:cNvSpPr>
          <p:nvPr>
            <p:ph type="title"/>
          </p:nvPr>
        </p:nvSpPr>
        <p:spPr>
          <a:xfrm>
            <a:off x="457200" y="228600"/>
            <a:ext cx="8229600" cy="1143000"/>
          </a:xfrm>
        </p:spPr>
        <p:txBody>
          <a:bodyPr>
            <a:normAutofit fontScale="90000"/>
          </a:bodyPr>
          <a:lstStyle/>
          <a:p>
            <a:pPr algn="ctr"/>
            <a:r>
              <a:rPr lang="en-US" dirty="0" err="1" smtClean="0">
                <a:latin typeface="Broadway" pitchFamily="82" charset="0"/>
              </a:rPr>
              <a:t>Cyberbullying</a:t>
            </a:r>
            <a:r>
              <a:rPr lang="en-US" dirty="0" smtClean="0">
                <a:latin typeface="Broadway" pitchFamily="82" charset="0"/>
              </a:rPr>
              <a:t> = </a:t>
            </a:r>
            <a:br>
              <a:rPr lang="en-US" dirty="0" smtClean="0">
                <a:latin typeface="Broadway" pitchFamily="82" charset="0"/>
              </a:rPr>
            </a:br>
            <a:r>
              <a:rPr lang="en-US" dirty="0" smtClean="0">
                <a:latin typeface="Broadway" pitchFamily="82" charset="0"/>
              </a:rPr>
              <a:t>Bigger Audience</a:t>
            </a:r>
            <a:endParaRPr lang="en-US" dirty="0">
              <a:latin typeface="Broadway" pitchFamily="82"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a:t>	</a:t>
            </a:r>
            <a:r>
              <a:rPr lang="en-US" dirty="0" smtClean="0"/>
              <a:t>	</a:t>
            </a:r>
          </a:p>
          <a:p>
            <a:pPr algn="ctr">
              <a:buNone/>
            </a:pPr>
            <a:r>
              <a:rPr lang="en-US" dirty="0"/>
              <a:t>	</a:t>
            </a:r>
            <a:r>
              <a:rPr lang="en-US" dirty="0" smtClean="0"/>
              <a:t>	</a:t>
            </a:r>
            <a:r>
              <a:rPr lang="en-US" dirty="0" err="1" smtClean="0"/>
              <a:t>Cyberbullies</a:t>
            </a:r>
            <a:r>
              <a:rPr lang="en-US" dirty="0" smtClean="0"/>
              <a:t> often hide </a:t>
            </a:r>
          </a:p>
          <a:p>
            <a:pPr algn="ctr">
              <a:buNone/>
            </a:pPr>
            <a:r>
              <a:rPr lang="en-US" dirty="0" smtClean="0"/>
              <a:t>behind screen names and</a:t>
            </a:r>
          </a:p>
          <a:p>
            <a:pPr algn="ctr">
              <a:buNone/>
            </a:pPr>
            <a:r>
              <a:rPr lang="en-US" dirty="0" smtClean="0"/>
              <a:t> email addresses </a:t>
            </a:r>
          </a:p>
          <a:p>
            <a:pPr algn="ctr">
              <a:buNone/>
            </a:pPr>
            <a:r>
              <a:rPr lang="en-US" dirty="0" smtClean="0"/>
              <a:t>that don't identify who they are. </a:t>
            </a:r>
          </a:p>
          <a:p>
            <a:pPr algn="ctr">
              <a:buNone/>
            </a:pPr>
            <a:endParaRPr lang="en-US" dirty="0" smtClean="0"/>
          </a:p>
          <a:p>
            <a:pPr algn="ctr">
              <a:buNone/>
            </a:pPr>
            <a:r>
              <a:rPr lang="en-US" dirty="0"/>
              <a:t>	</a:t>
            </a:r>
            <a:r>
              <a:rPr lang="en-US" dirty="0" smtClean="0"/>
              <a:t>	Not knowing who is responsible for bullying messages can add to a victim's insecurity. </a:t>
            </a:r>
          </a:p>
          <a:p>
            <a:endParaRPr lang="en-US" dirty="0"/>
          </a:p>
        </p:txBody>
      </p:sp>
      <p:sp>
        <p:nvSpPr>
          <p:cNvPr id="2" name="Title 1"/>
          <p:cNvSpPr>
            <a:spLocks noGrp="1"/>
          </p:cNvSpPr>
          <p:nvPr>
            <p:ph type="title"/>
          </p:nvPr>
        </p:nvSpPr>
        <p:spPr/>
        <p:txBody>
          <a:bodyPr>
            <a:normAutofit fontScale="90000"/>
          </a:bodyPr>
          <a:lstStyle/>
          <a:p>
            <a:pPr algn="ctr"/>
            <a:r>
              <a:rPr lang="en-US" dirty="0" err="1" smtClean="0">
                <a:latin typeface="Broadway" pitchFamily="82" charset="0"/>
              </a:rPr>
              <a:t>Cyberbullying</a:t>
            </a:r>
            <a:r>
              <a:rPr lang="en-US" dirty="0" smtClean="0">
                <a:latin typeface="Broadway" pitchFamily="82" charset="0"/>
              </a:rPr>
              <a:t> </a:t>
            </a:r>
            <a:br>
              <a:rPr lang="en-US" dirty="0" smtClean="0">
                <a:latin typeface="Broadway" pitchFamily="82" charset="0"/>
              </a:rPr>
            </a:br>
            <a:r>
              <a:rPr lang="en-US" dirty="0" smtClean="0">
                <a:latin typeface="Broadway" pitchFamily="82" charset="0"/>
              </a:rPr>
              <a:t>can be anonymous. </a:t>
            </a:r>
            <a:endParaRPr lang="en-US" dirty="0">
              <a:latin typeface="Broadway" pitchFamily="82"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US" dirty="0"/>
              <a:t>	</a:t>
            </a:r>
            <a:endParaRPr lang="en-US" dirty="0" smtClean="0"/>
          </a:p>
          <a:p>
            <a:pPr>
              <a:buNone/>
            </a:pPr>
            <a:r>
              <a:rPr lang="en-US" dirty="0"/>
              <a:t>	</a:t>
            </a:r>
            <a:r>
              <a:rPr lang="en-US" dirty="0" smtClean="0"/>
              <a:t>	It may seem easy to get away from a </a:t>
            </a:r>
            <a:r>
              <a:rPr lang="en-US" dirty="0" err="1" smtClean="0"/>
              <a:t>cyberbully</a:t>
            </a:r>
            <a:r>
              <a:rPr lang="en-US" dirty="0" smtClean="0"/>
              <a:t> by just getting offline, but for some people not going online takes away one of the major places they socialize. </a:t>
            </a:r>
            <a:endParaRPr lang="en-US" dirty="0" smtClean="0"/>
          </a:p>
          <a:p>
            <a:pPr>
              <a:buNone/>
            </a:pPr>
            <a:endParaRPr lang="en-US" dirty="0" smtClean="0"/>
          </a:p>
          <a:p>
            <a:pPr>
              <a:buNone/>
            </a:pPr>
            <a:r>
              <a:rPr lang="en-US" dirty="0" smtClean="0"/>
              <a:t>		It steals social opportunities. It steals </a:t>
            </a:r>
            <a:r>
              <a:rPr lang="en-US" dirty="0" smtClean="0"/>
              <a:t>that </a:t>
            </a:r>
            <a:r>
              <a:rPr lang="en-US" dirty="0" smtClean="0"/>
              <a:t>sense of knowing you have someplace else to talk to someone in a private environment.</a:t>
            </a:r>
          </a:p>
          <a:p>
            <a:endParaRPr lang="en-US" dirty="0"/>
          </a:p>
        </p:txBody>
      </p:sp>
      <p:sp>
        <p:nvSpPr>
          <p:cNvPr id="2" name="Title 1"/>
          <p:cNvSpPr>
            <a:spLocks noGrp="1"/>
          </p:cNvSpPr>
          <p:nvPr>
            <p:ph type="title"/>
          </p:nvPr>
        </p:nvSpPr>
        <p:spPr>
          <a:xfrm>
            <a:off x="457200" y="304800"/>
            <a:ext cx="8229600" cy="1143000"/>
          </a:xfrm>
        </p:spPr>
        <p:txBody>
          <a:bodyPr>
            <a:normAutofit fontScale="90000"/>
          </a:bodyPr>
          <a:lstStyle/>
          <a:p>
            <a:r>
              <a:rPr lang="en-US" dirty="0" err="1" smtClean="0">
                <a:latin typeface="Broadway" pitchFamily="82" charset="0"/>
              </a:rPr>
              <a:t>Cyberbullying</a:t>
            </a:r>
            <a:r>
              <a:rPr lang="en-US" dirty="0" smtClean="0">
                <a:latin typeface="Broadway" pitchFamily="82" charset="0"/>
              </a:rPr>
              <a:t> may seem inescapable. </a:t>
            </a:r>
            <a:endParaRPr lang="en-US" dirty="0">
              <a:latin typeface="Broadway" pitchFamily="82"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buNone/>
            </a:pPr>
            <a:r>
              <a:rPr lang="en-US" dirty="0"/>
              <a:t>	</a:t>
            </a:r>
            <a:r>
              <a:rPr lang="en-US" dirty="0" smtClean="0"/>
              <a:t>Bullies </a:t>
            </a:r>
            <a:r>
              <a:rPr lang="en-US" dirty="0"/>
              <a:t>come from any </a:t>
            </a:r>
            <a:endParaRPr lang="en-US" dirty="0" smtClean="0"/>
          </a:p>
          <a:p>
            <a:pPr lvl="0" algn="ctr">
              <a:buNone/>
            </a:pPr>
            <a:r>
              <a:rPr lang="en-US" dirty="0" smtClean="0"/>
              <a:t>economic</a:t>
            </a:r>
            <a:r>
              <a:rPr lang="en-US" dirty="0"/>
              <a:t>, </a:t>
            </a:r>
          </a:p>
          <a:p>
            <a:pPr lvl="0" algn="ctr">
              <a:buNone/>
            </a:pPr>
            <a:r>
              <a:rPr lang="en-US" dirty="0" smtClean="0"/>
              <a:t>cultural</a:t>
            </a:r>
            <a:r>
              <a:rPr lang="en-US" dirty="0"/>
              <a:t>, </a:t>
            </a:r>
            <a:r>
              <a:rPr lang="en-US" dirty="0" smtClean="0"/>
              <a:t>and</a:t>
            </a:r>
          </a:p>
          <a:p>
            <a:pPr lvl="0" algn="ctr">
              <a:buNone/>
            </a:pPr>
            <a:r>
              <a:rPr lang="en-US" dirty="0" smtClean="0"/>
              <a:t>religious </a:t>
            </a:r>
          </a:p>
          <a:p>
            <a:pPr lvl="0" algn="ctr">
              <a:buNone/>
            </a:pPr>
            <a:r>
              <a:rPr lang="en-US" dirty="0"/>
              <a:t>b</a:t>
            </a:r>
            <a:r>
              <a:rPr lang="en-US" dirty="0" smtClean="0"/>
              <a:t>ackground,</a:t>
            </a:r>
            <a:endParaRPr lang="en-US" dirty="0"/>
          </a:p>
          <a:p>
            <a:pPr>
              <a:buNone/>
            </a:pPr>
            <a:r>
              <a:rPr lang="en-US" dirty="0" smtClean="0"/>
              <a:t>	Bullies come from any</a:t>
            </a:r>
          </a:p>
          <a:p>
            <a:pPr algn="ctr">
              <a:buNone/>
            </a:pPr>
            <a:r>
              <a:rPr lang="en-US" dirty="0"/>
              <a:t>t</a:t>
            </a:r>
            <a:r>
              <a:rPr lang="en-US" dirty="0" smtClean="0"/>
              <a:t>ype of family</a:t>
            </a:r>
          </a:p>
          <a:p>
            <a:pPr algn="ctr">
              <a:buNone/>
            </a:pPr>
            <a:r>
              <a:rPr lang="en-US" dirty="0"/>
              <a:t>g</a:t>
            </a:r>
            <a:r>
              <a:rPr lang="en-US" dirty="0" smtClean="0"/>
              <a:t>ood, bad or indifferent</a:t>
            </a:r>
            <a:endParaRPr lang="en-US" dirty="0"/>
          </a:p>
        </p:txBody>
      </p:sp>
      <p:sp>
        <p:nvSpPr>
          <p:cNvPr id="2" name="Title 1"/>
          <p:cNvSpPr>
            <a:spLocks noGrp="1"/>
          </p:cNvSpPr>
          <p:nvPr>
            <p:ph type="title"/>
          </p:nvPr>
        </p:nvSpPr>
        <p:spPr/>
        <p:txBody>
          <a:bodyPr>
            <a:normAutofit fontScale="90000"/>
          </a:bodyPr>
          <a:lstStyle/>
          <a:p>
            <a:pPr algn="r"/>
            <a:r>
              <a:rPr lang="en-US" dirty="0" smtClean="0">
                <a:latin typeface="Broadway" pitchFamily="82" charset="0"/>
              </a:rPr>
              <a:t>Origin of a Bully: Anywhere</a:t>
            </a:r>
            <a:r>
              <a:rPr lang="en-US" dirty="0" smtClean="0"/>
              <a:t/>
            </a:r>
            <a:br>
              <a:rPr lang="en-US" dirty="0" smtClean="0"/>
            </a:b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US" dirty="0" smtClean="0"/>
          </a:p>
          <a:p>
            <a:r>
              <a:rPr lang="en-US" sz="5400" dirty="0" smtClean="0"/>
              <a:t>P</a:t>
            </a:r>
            <a:r>
              <a:rPr lang="en-US" sz="2400" dirty="0" smtClean="0"/>
              <a:t>ower</a:t>
            </a:r>
          </a:p>
          <a:p>
            <a:pPr lvl="2">
              <a:buNone/>
            </a:pPr>
            <a:r>
              <a:rPr lang="en-US" dirty="0" smtClean="0"/>
              <a:t>		</a:t>
            </a:r>
            <a:r>
              <a:rPr lang="en-US" dirty="0" err="1" smtClean="0">
                <a:latin typeface="Engravers MT" pitchFamily="18" charset="0"/>
              </a:rPr>
              <a:t>p</a:t>
            </a:r>
            <a:r>
              <a:rPr lang="en-US" sz="4600" dirty="0" err="1" smtClean="0">
                <a:latin typeface="Engravers MT" pitchFamily="18" charset="0"/>
              </a:rPr>
              <a:t>O</a:t>
            </a:r>
            <a:r>
              <a:rPr lang="en-US" dirty="0" err="1" smtClean="0">
                <a:latin typeface="Engravers MT" pitchFamily="18" charset="0"/>
              </a:rPr>
              <a:t>wer</a:t>
            </a:r>
            <a:endParaRPr lang="en-US" dirty="0" smtClean="0">
              <a:latin typeface="Engravers MT" pitchFamily="18" charset="0"/>
            </a:endParaRPr>
          </a:p>
          <a:p>
            <a:pPr lvl="4">
              <a:buNone/>
            </a:pPr>
            <a:r>
              <a:rPr lang="en-US" sz="2400" dirty="0" smtClean="0"/>
              <a:t>		</a:t>
            </a:r>
            <a:r>
              <a:rPr lang="en-US" sz="2400" dirty="0" err="1" smtClean="0">
                <a:latin typeface="Bernard MT Condensed" pitchFamily="18" charset="0"/>
              </a:rPr>
              <a:t>po</a:t>
            </a:r>
            <a:r>
              <a:rPr lang="en-US" sz="3800" dirty="0" err="1" smtClean="0">
                <a:latin typeface="Bernard MT Condensed" pitchFamily="18" charset="0"/>
              </a:rPr>
              <a:t>W</a:t>
            </a:r>
            <a:r>
              <a:rPr lang="en-US" sz="2400" dirty="0" err="1" smtClean="0">
                <a:latin typeface="Bernard MT Condensed" pitchFamily="18" charset="0"/>
              </a:rPr>
              <a:t>er</a:t>
            </a:r>
            <a:endParaRPr lang="en-US" sz="3800" dirty="0" smtClean="0">
              <a:latin typeface="Bernard MT Condensed" pitchFamily="18" charset="0"/>
            </a:endParaRPr>
          </a:p>
          <a:p>
            <a:pPr lvl="4">
              <a:buNone/>
            </a:pPr>
            <a:r>
              <a:rPr lang="en-US" sz="3800" dirty="0"/>
              <a:t>	</a:t>
            </a:r>
            <a:r>
              <a:rPr lang="en-US" sz="3800" dirty="0" smtClean="0"/>
              <a:t>			</a:t>
            </a:r>
            <a:r>
              <a:rPr lang="en-US" sz="2400" dirty="0" err="1" smtClean="0">
                <a:latin typeface="Castellar" pitchFamily="18" charset="0"/>
              </a:rPr>
              <a:t>pow</a:t>
            </a:r>
            <a:r>
              <a:rPr lang="en-US" sz="3800" dirty="0" err="1" smtClean="0">
                <a:latin typeface="Castellar" pitchFamily="18" charset="0"/>
              </a:rPr>
              <a:t>E</a:t>
            </a:r>
            <a:r>
              <a:rPr lang="en-US" sz="2400" dirty="0" err="1" smtClean="0">
                <a:latin typeface="Castellar" pitchFamily="18" charset="0"/>
              </a:rPr>
              <a:t>r</a:t>
            </a:r>
            <a:endParaRPr lang="en-US" sz="3800" dirty="0" smtClean="0">
              <a:latin typeface="Castellar" pitchFamily="18" charset="0"/>
            </a:endParaRPr>
          </a:p>
          <a:p>
            <a:pPr lvl="4">
              <a:buNone/>
            </a:pPr>
            <a:r>
              <a:rPr lang="en-US" sz="3800" dirty="0"/>
              <a:t>	</a:t>
            </a:r>
            <a:r>
              <a:rPr lang="en-US" sz="3800" dirty="0" smtClean="0"/>
              <a:t>					</a:t>
            </a:r>
            <a:r>
              <a:rPr lang="en-US" sz="2400" dirty="0" err="1" smtClean="0">
                <a:latin typeface="ITC Bookman DemiBold Italic" pitchFamily="18" charset="0"/>
              </a:rPr>
              <a:t>powe</a:t>
            </a:r>
            <a:r>
              <a:rPr lang="en-US" sz="3800" dirty="0" err="1" smtClean="0">
                <a:latin typeface="ITC Bookman DemiBold Italic" pitchFamily="18" charset="0"/>
              </a:rPr>
              <a:t>R</a:t>
            </a:r>
            <a:endParaRPr lang="en-US" sz="3800" dirty="0">
              <a:latin typeface="ITC Bookman DemiBold Italic" pitchFamily="18" charset="0"/>
            </a:endParaRPr>
          </a:p>
          <a:p>
            <a:endParaRPr lang="en-US" dirty="0" smtClean="0"/>
          </a:p>
          <a:p>
            <a:pPr algn="ctr">
              <a:buNone/>
            </a:pPr>
            <a:endParaRPr lang="en-US" sz="4800" dirty="0"/>
          </a:p>
          <a:p>
            <a:endParaRPr lang="en-US" dirty="0"/>
          </a:p>
        </p:txBody>
      </p:sp>
      <p:sp>
        <p:nvSpPr>
          <p:cNvPr id="2" name="Title 1"/>
          <p:cNvSpPr>
            <a:spLocks noGrp="1"/>
          </p:cNvSpPr>
          <p:nvPr>
            <p:ph type="title"/>
          </p:nvPr>
        </p:nvSpPr>
        <p:spPr/>
        <p:txBody>
          <a:bodyPr/>
          <a:lstStyle/>
          <a:p>
            <a:r>
              <a:rPr lang="en-US" dirty="0" smtClean="0">
                <a:latin typeface="Broadway" pitchFamily="82" charset="0"/>
              </a:rPr>
              <a:t>What do Bullies want</a:t>
            </a:r>
            <a:endParaRPr lang="en-US" dirty="0">
              <a:latin typeface="Broadway" pitchFamily="82"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200" dirty="0">
                <a:latin typeface="Bell MT" pitchFamily="18" charset="0"/>
              </a:rPr>
              <a:t>a positive attitude toward </a:t>
            </a:r>
            <a:r>
              <a:rPr lang="en-US" sz="3200" dirty="0" smtClean="0">
                <a:latin typeface="Bell MT" pitchFamily="18" charset="0"/>
              </a:rPr>
              <a:t>violence</a:t>
            </a:r>
          </a:p>
          <a:p>
            <a:endParaRPr lang="en-US" sz="3200" dirty="0">
              <a:latin typeface="Bell MT" pitchFamily="18" charset="0"/>
            </a:endParaRPr>
          </a:p>
          <a:p>
            <a:r>
              <a:rPr lang="en-US" sz="3200" dirty="0" smtClean="0">
                <a:latin typeface="Bell MT" pitchFamily="18" charset="0"/>
              </a:rPr>
              <a:t>quick tempers</a:t>
            </a:r>
          </a:p>
          <a:p>
            <a:endParaRPr lang="en-US" sz="3200" dirty="0">
              <a:latin typeface="Bell MT" pitchFamily="18" charset="0"/>
            </a:endParaRPr>
          </a:p>
          <a:p>
            <a:r>
              <a:rPr lang="en-US" sz="3200" dirty="0" smtClean="0">
                <a:latin typeface="Bell MT" pitchFamily="18" charset="0"/>
              </a:rPr>
              <a:t>difficulty </a:t>
            </a:r>
            <a:r>
              <a:rPr lang="en-US" sz="3200" dirty="0">
                <a:latin typeface="Bell MT" pitchFamily="18" charset="0"/>
              </a:rPr>
              <a:t>conforming to </a:t>
            </a:r>
            <a:r>
              <a:rPr lang="en-US" sz="3200" dirty="0" smtClean="0">
                <a:latin typeface="Bell MT" pitchFamily="18" charset="0"/>
              </a:rPr>
              <a:t>rules</a:t>
            </a:r>
          </a:p>
          <a:p>
            <a:endParaRPr lang="en-US" sz="3200" dirty="0">
              <a:latin typeface="Bell MT" pitchFamily="18" charset="0"/>
            </a:endParaRPr>
          </a:p>
          <a:p>
            <a:pPr lvl="0"/>
            <a:r>
              <a:rPr lang="en-US" sz="3200" dirty="0" smtClean="0">
                <a:latin typeface="Bell MT" pitchFamily="18" charset="0"/>
              </a:rPr>
              <a:t>positive </a:t>
            </a:r>
            <a:r>
              <a:rPr lang="en-US" sz="3200" dirty="0">
                <a:latin typeface="Bell MT" pitchFamily="18" charset="0"/>
              </a:rPr>
              <a:t>self images</a:t>
            </a:r>
          </a:p>
          <a:p>
            <a:endParaRPr lang="en-US" dirty="0"/>
          </a:p>
        </p:txBody>
      </p:sp>
      <p:sp>
        <p:nvSpPr>
          <p:cNvPr id="4" name="Title 3"/>
          <p:cNvSpPr>
            <a:spLocks noGrp="1"/>
          </p:cNvSpPr>
          <p:nvPr>
            <p:ph type="title"/>
          </p:nvPr>
        </p:nvSpPr>
        <p:spPr>
          <a:xfrm>
            <a:off x="457200" y="228600"/>
            <a:ext cx="8229600" cy="1143000"/>
          </a:xfrm>
        </p:spPr>
        <p:txBody>
          <a:bodyPr/>
          <a:lstStyle/>
          <a:p>
            <a:r>
              <a:rPr lang="en-US" dirty="0" smtClean="0">
                <a:latin typeface="Broadway" pitchFamily="82" charset="0"/>
              </a:rPr>
              <a:t>Bullies have</a:t>
            </a:r>
            <a:endParaRPr lang="en-US" dirty="0">
              <a:latin typeface="Broadway" pitchFamily="82"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z="3200" dirty="0">
                <a:latin typeface="Bell MT" pitchFamily="18" charset="0"/>
              </a:rPr>
              <a:t>lack empathy</a:t>
            </a:r>
          </a:p>
          <a:p>
            <a:endParaRPr lang="en-US" sz="3200" dirty="0" smtClean="0">
              <a:latin typeface="Bell MT" pitchFamily="18" charset="0"/>
            </a:endParaRPr>
          </a:p>
          <a:p>
            <a:pPr lvl="0"/>
            <a:r>
              <a:rPr lang="en-US" sz="3200" dirty="0">
                <a:latin typeface="Bell MT" pitchFamily="18" charset="0"/>
              </a:rPr>
              <a:t>find it difficult to see things from someone else’s perspective</a:t>
            </a:r>
          </a:p>
          <a:p>
            <a:endParaRPr lang="en-US" sz="3200" dirty="0" smtClean="0">
              <a:latin typeface="Bell MT" pitchFamily="18" charset="0"/>
            </a:endParaRPr>
          </a:p>
          <a:p>
            <a:pPr lvl="0"/>
            <a:r>
              <a:rPr lang="en-US" sz="3200" dirty="0">
                <a:latin typeface="Bell MT" pitchFamily="18" charset="0"/>
              </a:rPr>
              <a:t>gain satisfaction from inflicting injury and perceive “rewards” (prestige, material goods) from their behavior</a:t>
            </a:r>
          </a:p>
          <a:p>
            <a:endParaRPr lang="en-US" dirty="0"/>
          </a:p>
        </p:txBody>
      </p:sp>
      <p:sp>
        <p:nvSpPr>
          <p:cNvPr id="2" name="Title 1"/>
          <p:cNvSpPr>
            <a:spLocks noGrp="1"/>
          </p:cNvSpPr>
          <p:nvPr>
            <p:ph type="title"/>
          </p:nvPr>
        </p:nvSpPr>
        <p:spPr>
          <a:xfrm>
            <a:off x="457200" y="304800"/>
            <a:ext cx="8229600" cy="1143000"/>
          </a:xfrm>
        </p:spPr>
        <p:txBody>
          <a:bodyPr/>
          <a:lstStyle/>
          <a:p>
            <a:r>
              <a:rPr lang="en-US" dirty="0" smtClean="0">
                <a:latin typeface="Broadway" pitchFamily="82" charset="0"/>
              </a:rPr>
              <a:t>Bullies</a:t>
            </a:r>
            <a:endParaRPr lang="en-US" dirty="0">
              <a:latin typeface="Broadway" pitchFamily="82"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lgn="ctr">
              <a:buNone/>
            </a:pPr>
            <a:r>
              <a:rPr lang="en-US" sz="3600" dirty="0">
                <a:latin typeface="Bell MT" pitchFamily="18" charset="0"/>
              </a:rPr>
              <a:t>are concerned </a:t>
            </a:r>
            <a:endParaRPr lang="en-US" sz="3600" dirty="0" smtClean="0">
              <a:latin typeface="Bell MT" pitchFamily="18" charset="0"/>
            </a:endParaRPr>
          </a:p>
          <a:p>
            <a:pPr lvl="0" algn="ctr">
              <a:buNone/>
            </a:pPr>
            <a:r>
              <a:rPr lang="en-US" sz="3600" dirty="0" smtClean="0">
                <a:latin typeface="Bell MT" pitchFamily="18" charset="0"/>
              </a:rPr>
              <a:t>with </a:t>
            </a:r>
            <a:r>
              <a:rPr lang="en-US" sz="3600" dirty="0">
                <a:latin typeface="Bell MT" pitchFamily="18" charset="0"/>
              </a:rPr>
              <a:t>their own desires </a:t>
            </a:r>
            <a:endParaRPr lang="en-US" sz="3600" dirty="0" smtClean="0">
              <a:latin typeface="Bell MT" pitchFamily="18" charset="0"/>
            </a:endParaRPr>
          </a:p>
          <a:p>
            <a:pPr lvl="0" algn="ctr">
              <a:buNone/>
            </a:pPr>
            <a:r>
              <a:rPr lang="en-US" sz="3600" dirty="0" smtClean="0">
                <a:latin typeface="Bell MT" pitchFamily="18" charset="0"/>
              </a:rPr>
              <a:t>rather </a:t>
            </a:r>
            <a:r>
              <a:rPr lang="en-US" sz="3600" dirty="0">
                <a:latin typeface="Bell MT" pitchFamily="18" charset="0"/>
              </a:rPr>
              <a:t>than those of others</a:t>
            </a:r>
          </a:p>
          <a:p>
            <a:pPr algn="ctr">
              <a:buNone/>
            </a:pPr>
            <a:r>
              <a:rPr lang="en-US" sz="3600" dirty="0">
                <a:latin typeface="Bell MT" pitchFamily="18" charset="0"/>
              </a:rPr>
              <a:t>a</a:t>
            </a:r>
            <a:r>
              <a:rPr lang="en-US" sz="3600" dirty="0" smtClean="0">
                <a:latin typeface="Bell MT" pitchFamily="18" charset="0"/>
              </a:rPr>
              <a:t>nd</a:t>
            </a:r>
          </a:p>
          <a:p>
            <a:pPr lvl="0" algn="ctr">
              <a:buNone/>
            </a:pPr>
            <a:r>
              <a:rPr lang="en-US" sz="3600" dirty="0">
                <a:latin typeface="Bell MT" pitchFamily="18" charset="0"/>
              </a:rPr>
              <a:t>are willing </a:t>
            </a:r>
            <a:endParaRPr lang="en-US" sz="3600" dirty="0" smtClean="0">
              <a:latin typeface="Bell MT" pitchFamily="18" charset="0"/>
            </a:endParaRPr>
          </a:p>
          <a:p>
            <a:pPr lvl="0" algn="ctr">
              <a:buNone/>
            </a:pPr>
            <a:r>
              <a:rPr lang="en-US" sz="3600" dirty="0" smtClean="0">
                <a:latin typeface="Bell MT" pitchFamily="18" charset="0"/>
              </a:rPr>
              <a:t>to </a:t>
            </a:r>
            <a:r>
              <a:rPr lang="en-US" sz="3600" dirty="0">
                <a:latin typeface="Bell MT" pitchFamily="18" charset="0"/>
              </a:rPr>
              <a:t>use others </a:t>
            </a:r>
            <a:endParaRPr lang="en-US" sz="3600" dirty="0" smtClean="0">
              <a:latin typeface="Bell MT" pitchFamily="18" charset="0"/>
            </a:endParaRPr>
          </a:p>
          <a:p>
            <a:pPr lvl="0" algn="ctr">
              <a:buNone/>
            </a:pPr>
            <a:r>
              <a:rPr lang="en-US" sz="3600" dirty="0" smtClean="0">
                <a:latin typeface="Bell MT" pitchFamily="18" charset="0"/>
              </a:rPr>
              <a:t>to </a:t>
            </a:r>
            <a:r>
              <a:rPr lang="en-US" sz="3600" dirty="0">
                <a:latin typeface="Bell MT" pitchFamily="18" charset="0"/>
              </a:rPr>
              <a:t>get what they want.</a:t>
            </a:r>
          </a:p>
          <a:p>
            <a:pPr algn="ctr">
              <a:buNone/>
            </a:pPr>
            <a:endParaRPr lang="en-US" dirty="0"/>
          </a:p>
        </p:txBody>
      </p:sp>
      <p:sp>
        <p:nvSpPr>
          <p:cNvPr id="4" name="Title 3"/>
          <p:cNvSpPr>
            <a:spLocks noGrp="1"/>
          </p:cNvSpPr>
          <p:nvPr>
            <p:ph type="title"/>
          </p:nvPr>
        </p:nvSpPr>
        <p:spPr/>
        <p:txBody>
          <a:bodyPr>
            <a:normAutofit/>
          </a:bodyPr>
          <a:lstStyle/>
          <a:p>
            <a:r>
              <a:rPr lang="en-US" sz="5400" dirty="0" smtClean="0">
                <a:latin typeface="Bell MT" pitchFamily="18" charset="0"/>
              </a:rPr>
              <a:t>Bullies</a:t>
            </a:r>
            <a:endParaRPr lang="en-US" sz="5400" dirty="0">
              <a:latin typeface="Bell MT"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endParaRPr lang="en-US" dirty="0"/>
          </a:p>
          <a:p>
            <a:r>
              <a:rPr lang="en-US" sz="8000" dirty="0" smtClean="0">
                <a:latin typeface="Century" pitchFamily="18" charset="0"/>
              </a:rPr>
              <a:t>an</a:t>
            </a:r>
            <a:r>
              <a:rPr lang="en-US" dirty="0" smtClean="0">
                <a:latin typeface="Century" pitchFamily="18" charset="0"/>
              </a:rPr>
              <a:t>	</a:t>
            </a:r>
          </a:p>
          <a:p>
            <a:pPr lvl="2">
              <a:buNone/>
            </a:pPr>
            <a:r>
              <a:rPr lang="en-US" sz="3800" b="1" dirty="0" smtClean="0">
                <a:latin typeface="Century" pitchFamily="18" charset="0"/>
                <a:ea typeface="GungsuhChe" pitchFamily="49" charset="-127"/>
              </a:rPr>
              <a:t>					</a:t>
            </a:r>
            <a:r>
              <a:rPr lang="en-US" sz="3800" b="1" dirty="0" smtClean="0">
                <a:latin typeface="Jokerman" pitchFamily="82" charset="0"/>
                <a:ea typeface="GungsuhChe" pitchFamily="49" charset="-127"/>
              </a:rPr>
              <a:t>imbalance </a:t>
            </a:r>
          </a:p>
          <a:p>
            <a:pPr>
              <a:buNone/>
            </a:pPr>
            <a:r>
              <a:rPr lang="en-US" b="1" dirty="0"/>
              <a:t>	</a:t>
            </a:r>
            <a:r>
              <a:rPr lang="en-US" b="1" dirty="0" smtClean="0"/>
              <a:t>		</a:t>
            </a:r>
            <a:r>
              <a:rPr lang="en-US" b="1" dirty="0" smtClean="0">
                <a:latin typeface="GungsuhChe" pitchFamily="49" charset="-127"/>
                <a:ea typeface="GungsuhChe" pitchFamily="49" charset="-127"/>
              </a:rPr>
              <a:t>of </a:t>
            </a:r>
          </a:p>
          <a:p>
            <a:pPr>
              <a:buNone/>
            </a:pPr>
            <a:r>
              <a:rPr lang="en-US" b="1" dirty="0" smtClean="0">
                <a:latin typeface="Engravers MT" pitchFamily="18" charset="0"/>
              </a:rPr>
              <a:t>		</a:t>
            </a:r>
            <a:r>
              <a:rPr lang="en-US" sz="6600" b="1" dirty="0" smtClean="0">
                <a:latin typeface="Wide Latin" pitchFamily="18" charset="0"/>
              </a:rPr>
              <a:t>Power</a:t>
            </a:r>
            <a:endParaRPr lang="en-US" sz="6600" dirty="0">
              <a:latin typeface="Wide Latin" pitchFamily="18" charset="0"/>
            </a:endParaRPr>
          </a:p>
        </p:txBody>
      </p:sp>
      <p:sp>
        <p:nvSpPr>
          <p:cNvPr id="2" name="Title 1"/>
          <p:cNvSpPr>
            <a:spLocks noGrp="1"/>
          </p:cNvSpPr>
          <p:nvPr>
            <p:ph type="title"/>
          </p:nvPr>
        </p:nvSpPr>
        <p:spPr>
          <a:xfrm>
            <a:off x="457200" y="304800"/>
            <a:ext cx="8229600" cy="1143000"/>
          </a:xfrm>
        </p:spPr>
        <p:txBody>
          <a:bodyPr>
            <a:normAutofit fontScale="90000"/>
          </a:bodyPr>
          <a:lstStyle/>
          <a:p>
            <a:r>
              <a:rPr lang="en-US" b="1" dirty="0" smtClean="0"/>
              <a:t> </a:t>
            </a:r>
            <a:r>
              <a:rPr lang="en-US" dirty="0"/>
              <a:t/>
            </a:r>
            <a:br>
              <a:rPr lang="en-US" dirty="0"/>
            </a:br>
            <a:r>
              <a:rPr lang="en-US" dirty="0" smtClean="0">
                <a:latin typeface="Cooper Black" pitchFamily="18" charset="0"/>
                <a:cs typeface="Aharoni" pitchFamily="2" charset="-79"/>
              </a:rPr>
              <a:t>BULLYING</a:t>
            </a:r>
            <a:r>
              <a:rPr lang="en-US" dirty="0" smtClean="0">
                <a:latin typeface="Britannic Bold" pitchFamily="34" charset="0"/>
              </a:rPr>
              <a:t> </a:t>
            </a:r>
            <a:r>
              <a:rPr lang="en-US" sz="3600" dirty="0" smtClean="0">
                <a:latin typeface="Britannic Bold" pitchFamily="34" charset="0"/>
              </a:rPr>
              <a:t>is</a:t>
            </a:r>
            <a:endParaRPr lang="en-US" sz="3600" dirty="0">
              <a:latin typeface="Britannic Bold"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idx="1"/>
          </p:nvPr>
        </p:nvSpPr>
        <p:spPr/>
        <p:txBody>
          <a:bodyPr>
            <a:normAutofit/>
          </a:bodyPr>
          <a:lstStyle/>
          <a:p>
            <a:pPr algn="l">
              <a:buNone/>
            </a:pPr>
            <a:endParaRPr lang="en-US" dirty="0" smtClean="0"/>
          </a:p>
          <a:p>
            <a:pPr algn="l"/>
            <a:r>
              <a:rPr lang="en-US" sz="3200" dirty="0" smtClean="0">
                <a:latin typeface="Bell MT" pitchFamily="18" charset="0"/>
              </a:rPr>
              <a:t> Appearance</a:t>
            </a:r>
          </a:p>
          <a:p>
            <a:pPr algn="l"/>
            <a:r>
              <a:rPr lang="en-US" sz="3200" dirty="0" smtClean="0">
                <a:latin typeface="Bell MT" pitchFamily="18" charset="0"/>
              </a:rPr>
              <a:t> Sexual </a:t>
            </a:r>
            <a:r>
              <a:rPr lang="en-US" sz="3200" dirty="0">
                <a:latin typeface="Bell MT" pitchFamily="18" charset="0"/>
              </a:rPr>
              <a:t>orientation</a:t>
            </a:r>
          </a:p>
          <a:p>
            <a:pPr algn="l"/>
            <a:r>
              <a:rPr lang="en-US" sz="3200" dirty="0" smtClean="0">
                <a:latin typeface="Bell MT" pitchFamily="18" charset="0"/>
              </a:rPr>
              <a:t> </a:t>
            </a:r>
            <a:r>
              <a:rPr lang="en-US" sz="3200" dirty="0">
                <a:latin typeface="Bell MT" pitchFamily="18" charset="0"/>
              </a:rPr>
              <a:t>Intellect</a:t>
            </a:r>
          </a:p>
          <a:p>
            <a:pPr algn="l"/>
            <a:r>
              <a:rPr lang="en-US" sz="3200" dirty="0" smtClean="0">
                <a:latin typeface="Bell MT" pitchFamily="18" charset="0"/>
              </a:rPr>
              <a:t> Socio-economic </a:t>
            </a:r>
            <a:r>
              <a:rPr lang="en-US" sz="3200" dirty="0">
                <a:latin typeface="Bell MT" pitchFamily="18" charset="0"/>
              </a:rPr>
              <a:t>background</a:t>
            </a:r>
          </a:p>
          <a:p>
            <a:pPr algn="l"/>
            <a:r>
              <a:rPr lang="en-US" sz="3200" dirty="0" smtClean="0">
                <a:latin typeface="Bell MT" pitchFamily="18" charset="0"/>
              </a:rPr>
              <a:t> Cultural </a:t>
            </a:r>
            <a:r>
              <a:rPr lang="en-US" sz="3200" dirty="0">
                <a:latin typeface="Bell MT" pitchFamily="18" charset="0"/>
              </a:rPr>
              <a:t>or religious background</a:t>
            </a:r>
          </a:p>
          <a:p>
            <a:pPr>
              <a:buNone/>
            </a:pPr>
            <a:r>
              <a:rPr lang="en-US" sz="3200" dirty="0" smtClean="0">
                <a:latin typeface="Bell MT" pitchFamily="18" charset="0"/>
              </a:rPr>
              <a:t>In others words, things that make you different.</a:t>
            </a:r>
            <a:endParaRPr lang="en-US" sz="3200" dirty="0">
              <a:latin typeface="Bell MT" pitchFamily="18" charset="0"/>
            </a:endParaRPr>
          </a:p>
        </p:txBody>
      </p:sp>
      <p:sp>
        <p:nvSpPr>
          <p:cNvPr id="2" name="Title 1"/>
          <p:cNvSpPr>
            <a:spLocks noGrp="1"/>
          </p:cNvSpPr>
          <p:nvPr>
            <p:ph type="title"/>
          </p:nvPr>
        </p:nvSpPr>
        <p:spPr/>
        <p:txBody>
          <a:bodyPr>
            <a:normAutofit fontScale="90000"/>
          </a:bodyPr>
          <a:lstStyle/>
          <a:p>
            <a:pPr algn="ctr"/>
            <a:r>
              <a:rPr lang="en-US" sz="2700" b="1" dirty="0" smtClean="0">
                <a:latin typeface="Broadway" pitchFamily="82" charset="0"/>
              </a:rPr>
              <a:t/>
            </a:r>
            <a:br>
              <a:rPr lang="en-US" sz="2700" b="1" dirty="0" smtClean="0">
                <a:latin typeface="Broadway" pitchFamily="82" charset="0"/>
              </a:rPr>
            </a:br>
            <a:r>
              <a:rPr lang="en-US" sz="2700" dirty="0" smtClean="0">
                <a:latin typeface="Broadway" pitchFamily="82" charset="0"/>
              </a:rPr>
              <a:t/>
            </a:r>
            <a:br>
              <a:rPr lang="en-US" sz="2700" dirty="0" smtClean="0">
                <a:latin typeface="Broadway" pitchFamily="82" charset="0"/>
              </a:rPr>
            </a:br>
            <a:r>
              <a:rPr lang="en-US" sz="2700" dirty="0" smtClean="0">
                <a:latin typeface="Broadway" pitchFamily="82" charset="0"/>
              </a:rPr>
              <a:t/>
            </a:r>
            <a:br>
              <a:rPr lang="en-US" sz="2700" dirty="0" smtClean="0">
                <a:latin typeface="Broadway" pitchFamily="82" charset="0"/>
              </a:rPr>
            </a:br>
            <a:r>
              <a:rPr lang="en-US" sz="3600" dirty="0" smtClean="0">
                <a:latin typeface="Bell MT" pitchFamily="18" charset="0"/>
              </a:rPr>
              <a:t>Characteristics of </a:t>
            </a:r>
            <a:r>
              <a:rPr lang="en-US" sz="3600" i="1" dirty="0" smtClean="0">
                <a:latin typeface="Bell MT" pitchFamily="18" charset="0"/>
              </a:rPr>
              <a:t>Those Who Are Bullied </a:t>
            </a:r>
            <a:r>
              <a:rPr lang="en-US" sz="3600" dirty="0" smtClean="0">
                <a:latin typeface="Bell MT" pitchFamily="18" charset="0"/>
              </a:rPr>
              <a:t/>
            </a:r>
            <a:br>
              <a:rPr lang="en-US" sz="3600" dirty="0" smtClean="0">
                <a:latin typeface="Bell MT" pitchFamily="18" charset="0"/>
              </a:rPr>
            </a:br>
            <a:endParaRPr lang="en-US" sz="3600" dirty="0">
              <a:latin typeface="Bell MT"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endParaRPr lang="en-US" dirty="0" smtClean="0">
              <a:latin typeface="Century" pitchFamily="18" charset="0"/>
            </a:endParaRPr>
          </a:p>
          <a:p>
            <a:r>
              <a:rPr lang="en-US" sz="3200" dirty="0" smtClean="0">
                <a:latin typeface="Century" pitchFamily="18" charset="0"/>
              </a:rPr>
              <a:t>Males were more likely to be bullied physically.</a:t>
            </a:r>
          </a:p>
          <a:p>
            <a:pPr>
              <a:buNone/>
            </a:pPr>
            <a:endParaRPr lang="en-US" sz="3200" dirty="0">
              <a:latin typeface="Century" pitchFamily="18" charset="0"/>
            </a:endParaRPr>
          </a:p>
          <a:p>
            <a:r>
              <a:rPr lang="en-US" sz="3200" dirty="0">
                <a:latin typeface="Century" pitchFamily="18" charset="0"/>
              </a:rPr>
              <a:t> </a:t>
            </a:r>
            <a:r>
              <a:rPr lang="en-US" sz="3200" dirty="0" smtClean="0">
                <a:latin typeface="Century" pitchFamily="18" charset="0"/>
              </a:rPr>
              <a:t>Females </a:t>
            </a:r>
            <a:r>
              <a:rPr lang="en-US" sz="3200" dirty="0">
                <a:latin typeface="Century" pitchFamily="18" charset="0"/>
              </a:rPr>
              <a:t>were more likely to be bullied socially.</a:t>
            </a:r>
          </a:p>
          <a:p>
            <a:pPr>
              <a:buNone/>
            </a:pPr>
            <a:endParaRPr lang="en-US" sz="3200" dirty="0" smtClean="0">
              <a:latin typeface="Century" pitchFamily="18" charset="0"/>
            </a:endParaRPr>
          </a:p>
          <a:p>
            <a:pPr>
              <a:buNone/>
            </a:pPr>
            <a:r>
              <a:rPr lang="en-US" sz="3200" dirty="0" smtClean="0">
                <a:latin typeface="Century" pitchFamily="18" charset="0"/>
              </a:rPr>
              <a:t>That </a:t>
            </a:r>
            <a:r>
              <a:rPr lang="en-US" sz="3200" dirty="0">
                <a:latin typeface="Century" pitchFamily="18" charset="0"/>
              </a:rPr>
              <a:t>is changing, especially on college campuses.</a:t>
            </a:r>
          </a:p>
          <a:p>
            <a:endParaRPr lang="en-US" dirty="0"/>
          </a:p>
        </p:txBody>
      </p:sp>
      <p:sp>
        <p:nvSpPr>
          <p:cNvPr id="2" name="Title 1"/>
          <p:cNvSpPr>
            <a:spLocks noGrp="1"/>
          </p:cNvSpPr>
          <p:nvPr>
            <p:ph type="title"/>
          </p:nvPr>
        </p:nvSpPr>
        <p:spPr/>
        <p:txBody>
          <a:bodyPr>
            <a:noAutofit/>
          </a:bodyPr>
          <a:lstStyle/>
          <a:p>
            <a:r>
              <a:rPr lang="en-US" sz="2800" dirty="0">
                <a:latin typeface="Broadway" pitchFamily="82" charset="0"/>
                <a:cs typeface="Aharoni" pitchFamily="2" charset="-79"/>
              </a:rPr>
              <a:t>Males and females </a:t>
            </a:r>
            <a:r>
              <a:rPr lang="en-US" sz="2800" dirty="0" smtClean="0">
                <a:latin typeface="Broadway" pitchFamily="82" charset="0"/>
                <a:cs typeface="Aharoni" pitchFamily="2" charset="-79"/>
              </a:rPr>
              <a:t>used </a:t>
            </a:r>
            <a:br>
              <a:rPr lang="en-US" sz="2800" dirty="0" smtClean="0">
                <a:latin typeface="Broadway" pitchFamily="82" charset="0"/>
                <a:cs typeface="Aharoni" pitchFamily="2" charset="-79"/>
              </a:rPr>
            </a:br>
            <a:r>
              <a:rPr lang="en-US" sz="2800" dirty="0" smtClean="0">
                <a:latin typeface="Broadway" pitchFamily="82" charset="0"/>
                <a:cs typeface="Aharoni" pitchFamily="2" charset="-79"/>
              </a:rPr>
              <a:t>to be bullied </a:t>
            </a:r>
            <a:r>
              <a:rPr lang="en-US" sz="2800" dirty="0">
                <a:latin typeface="Broadway" pitchFamily="82" charset="0"/>
                <a:cs typeface="Aharoni" pitchFamily="2" charset="-79"/>
              </a:rPr>
              <a:t>in </a:t>
            </a:r>
            <a:r>
              <a:rPr lang="en-US" sz="2800" dirty="0" smtClean="0">
                <a:latin typeface="Broadway" pitchFamily="82" charset="0"/>
                <a:cs typeface="Aharoni" pitchFamily="2" charset="-79"/>
              </a:rPr>
              <a:t>differently.</a:t>
            </a:r>
            <a:endParaRPr lang="en-US" sz="2800" dirty="0">
              <a:latin typeface="Broadway" pitchFamily="82" charset="0"/>
              <a:cs typeface="Aharoni" pitchFamily="2" charset="-79"/>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sz="3200" dirty="0">
                <a:latin typeface="Bell MT" pitchFamily="18" charset="0"/>
              </a:rPr>
              <a:t>Cuts, bruises, </a:t>
            </a:r>
            <a:r>
              <a:rPr lang="en-US" sz="3200" dirty="0" smtClean="0">
                <a:latin typeface="Bell MT" pitchFamily="18" charset="0"/>
              </a:rPr>
              <a:t>scratches</a:t>
            </a:r>
          </a:p>
          <a:p>
            <a:pPr lvl="0">
              <a:buNone/>
            </a:pPr>
            <a:endParaRPr lang="en-US" sz="3200" dirty="0">
              <a:latin typeface="Bell MT" pitchFamily="18" charset="0"/>
            </a:endParaRPr>
          </a:p>
          <a:p>
            <a:pPr lvl="0"/>
            <a:r>
              <a:rPr lang="en-US" sz="3200" dirty="0">
                <a:latin typeface="Bell MT" pitchFamily="18" charset="0"/>
              </a:rPr>
              <a:t>Headaches, </a:t>
            </a:r>
            <a:r>
              <a:rPr lang="en-US" sz="3200" dirty="0" smtClean="0">
                <a:latin typeface="Bell MT" pitchFamily="18" charset="0"/>
              </a:rPr>
              <a:t>stomachaches</a:t>
            </a:r>
          </a:p>
          <a:p>
            <a:pPr lvl="0"/>
            <a:endParaRPr lang="en-US" sz="3200" dirty="0">
              <a:latin typeface="Bell MT" pitchFamily="18" charset="0"/>
            </a:endParaRPr>
          </a:p>
          <a:p>
            <a:pPr lvl="0"/>
            <a:r>
              <a:rPr lang="en-US" sz="3200" dirty="0">
                <a:latin typeface="Bell MT" pitchFamily="18" charset="0"/>
              </a:rPr>
              <a:t>Damaged possessions </a:t>
            </a:r>
            <a:endParaRPr lang="en-US" sz="3200" dirty="0" smtClean="0">
              <a:latin typeface="Bell MT" pitchFamily="18" charset="0"/>
            </a:endParaRPr>
          </a:p>
          <a:p>
            <a:pPr lvl="0"/>
            <a:endParaRPr lang="en-US" sz="3200" dirty="0">
              <a:latin typeface="Bell MT" pitchFamily="18" charset="0"/>
            </a:endParaRPr>
          </a:p>
          <a:p>
            <a:pPr lvl="0"/>
            <a:r>
              <a:rPr lang="en-US" sz="3200" dirty="0">
                <a:latin typeface="Bell MT" pitchFamily="18" charset="0"/>
              </a:rPr>
              <a:t>“Missing” possessions that need to be replaced</a:t>
            </a:r>
          </a:p>
          <a:p>
            <a:pPr>
              <a:buNone/>
            </a:pPr>
            <a:endParaRPr lang="en-US" dirty="0"/>
          </a:p>
        </p:txBody>
      </p:sp>
      <p:sp>
        <p:nvSpPr>
          <p:cNvPr id="2" name="Title 1"/>
          <p:cNvSpPr>
            <a:spLocks noGrp="1"/>
          </p:cNvSpPr>
          <p:nvPr>
            <p:ph type="title"/>
          </p:nvPr>
        </p:nvSpPr>
        <p:spPr/>
        <p:txBody>
          <a:bodyPr/>
          <a:lstStyle/>
          <a:p>
            <a:r>
              <a:rPr lang="en-US" dirty="0" smtClean="0">
                <a:latin typeface="Broadway" pitchFamily="82" charset="0"/>
              </a:rPr>
              <a:t>Physical signs of Bullying</a:t>
            </a:r>
            <a:endParaRPr lang="en-US" dirty="0">
              <a:latin typeface="Broadway" pitchFamily="82"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endParaRPr lang="en-US" sz="3200" dirty="0" smtClean="0">
              <a:latin typeface="Bell MT" pitchFamily="18" charset="0"/>
            </a:endParaRPr>
          </a:p>
          <a:p>
            <a:pPr lvl="0"/>
            <a:r>
              <a:rPr lang="en-US" sz="3200" dirty="0" smtClean="0">
                <a:latin typeface="Bell MT" pitchFamily="18" charset="0"/>
              </a:rPr>
              <a:t>Withdrawal </a:t>
            </a:r>
            <a:r>
              <a:rPr lang="en-US" sz="3200" dirty="0">
                <a:latin typeface="Bell MT" pitchFamily="18" charset="0"/>
              </a:rPr>
              <a:t>and/or shyness</a:t>
            </a:r>
          </a:p>
          <a:p>
            <a:pPr lvl="0"/>
            <a:r>
              <a:rPr lang="en-US" sz="3200" dirty="0">
                <a:latin typeface="Bell MT" pitchFamily="18" charset="0"/>
              </a:rPr>
              <a:t>Anxiety</a:t>
            </a:r>
          </a:p>
          <a:p>
            <a:pPr lvl="0"/>
            <a:r>
              <a:rPr lang="en-US" sz="3200" dirty="0">
                <a:latin typeface="Bell MT" pitchFamily="18" charset="0"/>
              </a:rPr>
              <a:t>Depression</a:t>
            </a:r>
          </a:p>
          <a:p>
            <a:pPr lvl="0"/>
            <a:r>
              <a:rPr lang="en-US" sz="3200" dirty="0">
                <a:latin typeface="Bell MT" pitchFamily="18" charset="0"/>
              </a:rPr>
              <a:t>Aggression</a:t>
            </a:r>
          </a:p>
          <a:p>
            <a:r>
              <a:rPr lang="en-US" sz="3200" dirty="0" smtClean="0">
                <a:latin typeface="Bell MT" pitchFamily="18" charset="0"/>
              </a:rPr>
              <a:t>Excuse making</a:t>
            </a:r>
          </a:p>
          <a:p>
            <a:r>
              <a:rPr lang="en-US" sz="3200" dirty="0" smtClean="0">
                <a:latin typeface="Bell MT" pitchFamily="18" charset="0"/>
              </a:rPr>
              <a:t>Self blame</a:t>
            </a:r>
            <a:endParaRPr lang="en-US" sz="3200" dirty="0">
              <a:latin typeface="Bell MT" pitchFamily="18" charset="0"/>
            </a:endParaRPr>
          </a:p>
        </p:txBody>
      </p:sp>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t>
            </a:r>
            <a:r>
              <a:rPr lang="en-US" dirty="0" smtClean="0">
                <a:latin typeface="Broadway" pitchFamily="82" charset="0"/>
              </a:rPr>
              <a:t>Emotional Signs of Bullying</a:t>
            </a:r>
            <a:endParaRPr lang="en-US" dirty="0">
              <a:latin typeface="Broadway" pitchFamily="82"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Changes in eating or sleeping habits (e.g., nightmares)</a:t>
            </a:r>
          </a:p>
          <a:p>
            <a:pPr lvl="0"/>
            <a:r>
              <a:rPr lang="en-US" dirty="0"/>
              <a:t>No longer wanting to participate in activities once enjoyed</a:t>
            </a:r>
          </a:p>
          <a:p>
            <a:pPr lvl="0"/>
            <a:r>
              <a:rPr lang="en-US" dirty="0"/>
              <a:t>Beginning to bully siblings or mistreat family </a:t>
            </a:r>
            <a:r>
              <a:rPr lang="en-US" dirty="0" smtClean="0"/>
              <a:t>or friends or pets</a:t>
            </a:r>
            <a:endParaRPr lang="en-US" dirty="0"/>
          </a:p>
          <a:p>
            <a:pPr lvl="0"/>
            <a:r>
              <a:rPr lang="en-US" dirty="0"/>
              <a:t>Hurting self, attempting or threatening suicide</a:t>
            </a:r>
          </a:p>
          <a:p>
            <a:pPr lvl="0"/>
            <a:r>
              <a:rPr lang="en-US" dirty="0"/>
              <a:t>Suddenly changing friends</a:t>
            </a:r>
          </a:p>
          <a:p>
            <a:endParaRPr lang="en-US" dirty="0"/>
          </a:p>
        </p:txBody>
      </p:sp>
      <p:sp>
        <p:nvSpPr>
          <p:cNvPr id="2" name="Title 1"/>
          <p:cNvSpPr>
            <a:spLocks noGrp="1"/>
          </p:cNvSpPr>
          <p:nvPr>
            <p:ph type="title"/>
          </p:nvPr>
        </p:nvSpPr>
        <p:spPr/>
        <p:txBody>
          <a:bodyPr/>
          <a:lstStyle/>
          <a:p>
            <a:r>
              <a:rPr lang="en-US" dirty="0" smtClean="0">
                <a:latin typeface="Broadway" pitchFamily="82" charset="0"/>
              </a:rPr>
              <a:t>Behavioral Signs of Bullying</a:t>
            </a:r>
            <a:endParaRPr lang="en-US" dirty="0">
              <a:latin typeface="Broadway" pitchFamily="82"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sz="3200" dirty="0">
                <a:latin typeface="Bell MT" pitchFamily="18" charset="0"/>
              </a:rPr>
              <a:t>Not wanting to go to school</a:t>
            </a:r>
          </a:p>
          <a:p>
            <a:pPr lvl="0"/>
            <a:r>
              <a:rPr lang="en-US" sz="3200" dirty="0">
                <a:latin typeface="Bell MT" pitchFamily="18" charset="0"/>
              </a:rPr>
              <a:t>Changing method of going to school (e.g., changing walking route, wanting to be driven instead of driving)</a:t>
            </a:r>
          </a:p>
          <a:p>
            <a:pPr lvl="0"/>
            <a:r>
              <a:rPr lang="en-US" sz="3200" dirty="0">
                <a:latin typeface="Bell MT" pitchFamily="18" charset="0"/>
              </a:rPr>
              <a:t>Drop in grades</a:t>
            </a:r>
          </a:p>
          <a:p>
            <a:r>
              <a:rPr lang="en-US" sz="3200" dirty="0" smtClean="0">
                <a:latin typeface="Bell MT" pitchFamily="18" charset="0"/>
              </a:rPr>
              <a:t>Sudden lack of participation in class</a:t>
            </a:r>
          </a:p>
          <a:p>
            <a:r>
              <a:rPr lang="en-US" sz="3200" dirty="0" smtClean="0">
                <a:latin typeface="Bell MT" pitchFamily="18" charset="0"/>
              </a:rPr>
              <a:t>Sudden lack of preparation</a:t>
            </a:r>
          </a:p>
          <a:p>
            <a:r>
              <a:rPr lang="en-US" sz="3200" dirty="0" smtClean="0">
                <a:latin typeface="Bell MT" pitchFamily="18" charset="0"/>
              </a:rPr>
              <a:t>Confusion about assignments</a:t>
            </a:r>
            <a:endParaRPr lang="en-US" sz="3200" dirty="0">
              <a:latin typeface="Bell MT" pitchFamily="18" charset="0"/>
            </a:endParaRPr>
          </a:p>
        </p:txBody>
      </p:sp>
      <p:sp>
        <p:nvSpPr>
          <p:cNvPr id="2" name="Title 1"/>
          <p:cNvSpPr>
            <a:spLocks noGrp="1"/>
          </p:cNvSpPr>
          <p:nvPr>
            <p:ph type="title"/>
          </p:nvPr>
        </p:nvSpPr>
        <p:spPr/>
        <p:txBody>
          <a:bodyPr/>
          <a:lstStyle/>
          <a:p>
            <a:r>
              <a:rPr lang="en-US" dirty="0" smtClean="0">
                <a:latin typeface="Broadway" pitchFamily="82" charset="0"/>
              </a:rPr>
              <a:t>Academic Signs of Bullying</a:t>
            </a:r>
            <a:endParaRPr lang="en-US" dirty="0">
              <a:latin typeface="Broadway" pitchFamily="82"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3200" dirty="0" smtClean="0">
                <a:latin typeface="Bell MT" pitchFamily="18" charset="0"/>
              </a:rPr>
              <a:t>Same as bullying</a:t>
            </a:r>
          </a:p>
          <a:p>
            <a:pPr algn="ctr">
              <a:buNone/>
            </a:pPr>
            <a:r>
              <a:rPr lang="en-US" sz="3200" dirty="0" smtClean="0">
                <a:latin typeface="Bell MT" pitchFamily="18" charset="0"/>
              </a:rPr>
              <a:t>Plus</a:t>
            </a:r>
          </a:p>
          <a:p>
            <a:pPr algn="ctr">
              <a:buNone/>
            </a:pPr>
            <a:r>
              <a:rPr lang="en-US" sz="3200" dirty="0" smtClean="0">
                <a:latin typeface="Bell MT" pitchFamily="18" charset="0"/>
              </a:rPr>
              <a:t>Avoidance of computer use</a:t>
            </a:r>
          </a:p>
          <a:p>
            <a:pPr algn="ctr">
              <a:buNone/>
            </a:pPr>
            <a:r>
              <a:rPr lang="en-US" sz="3200" dirty="0" smtClean="0">
                <a:latin typeface="Bell MT" pitchFamily="18" charset="0"/>
              </a:rPr>
              <a:t>Fear of telephone </a:t>
            </a:r>
            <a:r>
              <a:rPr lang="en-US" sz="3200" dirty="0" smtClean="0">
                <a:latin typeface="Bell MT" pitchFamily="18" charset="0"/>
              </a:rPr>
              <a:t>ringing</a:t>
            </a:r>
            <a:endParaRPr lang="en-US" sz="3200" dirty="0" smtClean="0">
              <a:latin typeface="Bell MT" pitchFamily="18" charset="0"/>
            </a:endParaRPr>
          </a:p>
          <a:p>
            <a:pPr algn="ctr">
              <a:buNone/>
            </a:pPr>
            <a:r>
              <a:rPr lang="en-US" sz="3200" dirty="0" smtClean="0">
                <a:latin typeface="Bell MT" pitchFamily="18" charset="0"/>
              </a:rPr>
              <a:t>Fear of getting text messages</a:t>
            </a:r>
          </a:p>
          <a:p>
            <a:pPr algn="ctr">
              <a:buNone/>
            </a:pPr>
            <a:r>
              <a:rPr lang="en-US" sz="3200" dirty="0" smtClean="0">
                <a:latin typeface="Bell MT" pitchFamily="18" charset="0"/>
              </a:rPr>
              <a:t>Sudden change of telephone number/s</a:t>
            </a:r>
          </a:p>
          <a:p>
            <a:pPr algn="ctr">
              <a:buNone/>
            </a:pPr>
            <a:r>
              <a:rPr lang="en-US" sz="3200" dirty="0" smtClean="0">
                <a:latin typeface="Bell MT" pitchFamily="18" charset="0"/>
              </a:rPr>
              <a:t>Sudden change in e-mail address/</a:t>
            </a:r>
            <a:r>
              <a:rPr lang="en-US" sz="3200" dirty="0" err="1" smtClean="0">
                <a:latin typeface="Bell MT" pitchFamily="18" charset="0"/>
              </a:rPr>
              <a:t>es</a:t>
            </a:r>
            <a:endParaRPr lang="en-US" sz="3200" dirty="0" smtClean="0">
              <a:latin typeface="Bell MT" pitchFamily="18" charset="0"/>
            </a:endParaRPr>
          </a:p>
          <a:p>
            <a:pPr algn="ctr">
              <a:buNone/>
            </a:pPr>
            <a:r>
              <a:rPr lang="en-US" sz="3200" dirty="0" smtClean="0">
                <a:latin typeface="Bell MT" pitchFamily="18" charset="0"/>
              </a:rPr>
              <a:t>Unusual curiosity about a certain e-mailer</a:t>
            </a:r>
            <a:endParaRPr lang="en-US" sz="3200" dirty="0">
              <a:latin typeface="Bell MT" pitchFamily="18" charset="0"/>
            </a:endParaRPr>
          </a:p>
        </p:txBody>
      </p:sp>
      <p:sp>
        <p:nvSpPr>
          <p:cNvPr id="2" name="Title 1"/>
          <p:cNvSpPr>
            <a:spLocks noGrp="1"/>
          </p:cNvSpPr>
          <p:nvPr>
            <p:ph type="title"/>
          </p:nvPr>
        </p:nvSpPr>
        <p:spPr/>
        <p:txBody>
          <a:bodyPr/>
          <a:lstStyle/>
          <a:p>
            <a:pPr algn="r"/>
            <a:r>
              <a:rPr lang="en-US" dirty="0" smtClean="0">
                <a:latin typeface="Broadway" pitchFamily="82" charset="0"/>
              </a:rPr>
              <a:t>Signs of </a:t>
            </a:r>
            <a:r>
              <a:rPr lang="en-US" dirty="0" err="1" smtClean="0">
                <a:latin typeface="Broadway" pitchFamily="82" charset="0"/>
              </a:rPr>
              <a:t>Cyberbullying</a:t>
            </a:r>
            <a:endParaRPr lang="en-US" dirty="0">
              <a:latin typeface="Broadway" pitchFamily="82"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sz="3200" dirty="0">
                <a:latin typeface="Baskerville Old Face" pitchFamily="18" charset="0"/>
              </a:rPr>
              <a:t>Tell someone.</a:t>
            </a:r>
          </a:p>
          <a:p>
            <a:pPr lvl="0"/>
            <a:r>
              <a:rPr lang="en-US" sz="3200" dirty="0">
                <a:latin typeface="Baskerville Old Face" pitchFamily="18" charset="0"/>
              </a:rPr>
              <a:t>Talk it out with the bully.</a:t>
            </a:r>
          </a:p>
          <a:p>
            <a:pPr lvl="0"/>
            <a:r>
              <a:rPr lang="en-US" sz="3200" dirty="0">
                <a:latin typeface="Baskerville Old Face" pitchFamily="18" charset="0"/>
              </a:rPr>
              <a:t>Walk away.</a:t>
            </a:r>
          </a:p>
          <a:p>
            <a:pPr lvl="0"/>
            <a:r>
              <a:rPr lang="en-US" sz="3200" dirty="0">
                <a:latin typeface="Baskerville Old Face" pitchFamily="18" charset="0"/>
              </a:rPr>
              <a:t>Distract the bully with a joke.</a:t>
            </a:r>
          </a:p>
          <a:p>
            <a:pPr lvl="0"/>
            <a:r>
              <a:rPr lang="en-US" sz="3200" dirty="0">
                <a:latin typeface="Baskerville Old Face" pitchFamily="18" charset="0"/>
              </a:rPr>
              <a:t>Avoid the bully.</a:t>
            </a:r>
          </a:p>
          <a:p>
            <a:pPr lvl="0"/>
            <a:r>
              <a:rPr lang="en-US" sz="3200" dirty="0">
                <a:latin typeface="Baskerville Old Face" pitchFamily="18" charset="0"/>
              </a:rPr>
              <a:t>Hang out with friends.</a:t>
            </a:r>
          </a:p>
          <a:p>
            <a:r>
              <a:rPr lang="en-US" sz="3200" dirty="0" smtClean="0">
                <a:latin typeface="Baskerville Old Face" pitchFamily="18" charset="0"/>
              </a:rPr>
              <a:t>Do something to help yourself.</a:t>
            </a:r>
            <a:endParaRPr lang="en-US" sz="3200" dirty="0">
              <a:latin typeface="Baskerville Old Face" pitchFamily="18" charset="0"/>
            </a:endParaRPr>
          </a:p>
        </p:txBody>
      </p:sp>
      <p:sp>
        <p:nvSpPr>
          <p:cNvPr id="2" name="Title 1"/>
          <p:cNvSpPr>
            <a:spLocks noGrp="1"/>
          </p:cNvSpPr>
          <p:nvPr>
            <p:ph type="title"/>
          </p:nvPr>
        </p:nvSpPr>
        <p:spPr/>
        <p:txBody>
          <a:bodyPr/>
          <a:lstStyle/>
          <a:p>
            <a:r>
              <a:rPr lang="en-US" u="sng" dirty="0" smtClean="0">
                <a:latin typeface="Baskerville Old Face" pitchFamily="18" charset="0"/>
              </a:rPr>
              <a:t>Anti-bullying Strategies</a:t>
            </a:r>
            <a:endParaRPr lang="en-US" u="sng" dirty="0">
              <a:latin typeface="Baskerville Old Face"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latin typeface="Bell MT" pitchFamily="18" charset="0"/>
                <a:ea typeface="Batang" pitchFamily="18" charset="-127"/>
              </a:rPr>
              <a:t>Blocking </a:t>
            </a:r>
            <a:r>
              <a:rPr lang="en-US" sz="2800" dirty="0">
                <a:latin typeface="Bell MT" pitchFamily="18" charset="0"/>
                <a:ea typeface="Batang" pitchFamily="18" charset="-127"/>
              </a:rPr>
              <a:t>communication with the </a:t>
            </a:r>
            <a:r>
              <a:rPr lang="en-US" sz="2800" dirty="0" err="1">
                <a:latin typeface="Bell MT" pitchFamily="18" charset="0"/>
                <a:ea typeface="Batang" pitchFamily="18" charset="-127"/>
              </a:rPr>
              <a:t>cyberbully</a:t>
            </a:r>
            <a:r>
              <a:rPr lang="en-US" sz="2800" dirty="0">
                <a:latin typeface="Bell MT" pitchFamily="18" charset="0"/>
                <a:ea typeface="Batang" pitchFamily="18" charset="-127"/>
              </a:rPr>
              <a:t> </a:t>
            </a:r>
            <a:endParaRPr lang="en-US" sz="2800" dirty="0" smtClean="0">
              <a:latin typeface="Bell MT" pitchFamily="18" charset="0"/>
              <a:ea typeface="Batang" pitchFamily="18" charset="-127"/>
            </a:endParaRPr>
          </a:p>
          <a:p>
            <a:r>
              <a:rPr lang="en-US" sz="2800" dirty="0" smtClean="0">
                <a:latin typeface="Bell MT" pitchFamily="18" charset="0"/>
                <a:ea typeface="Batang" pitchFamily="18" charset="-127"/>
              </a:rPr>
              <a:t>Deleting </a:t>
            </a:r>
            <a:r>
              <a:rPr lang="en-US" sz="2800" dirty="0">
                <a:latin typeface="Bell MT" pitchFamily="18" charset="0"/>
                <a:ea typeface="Batang" pitchFamily="18" charset="-127"/>
              </a:rPr>
              <a:t>messages without reading them </a:t>
            </a:r>
            <a:r>
              <a:rPr lang="en-US" sz="2800" dirty="0" smtClean="0">
                <a:latin typeface="Bell MT" pitchFamily="18" charset="0"/>
                <a:ea typeface="Batang" pitchFamily="18" charset="-127"/>
              </a:rPr>
              <a:t>or</a:t>
            </a:r>
            <a:endParaRPr lang="en-US" sz="2800" dirty="0">
              <a:latin typeface="Bell MT" pitchFamily="18" charset="0"/>
              <a:ea typeface="Batang" pitchFamily="18" charset="-127"/>
            </a:endParaRPr>
          </a:p>
          <a:p>
            <a:pPr>
              <a:buNone/>
            </a:pPr>
            <a:r>
              <a:rPr lang="en-US" sz="2800" dirty="0" smtClean="0">
                <a:latin typeface="Bell MT" pitchFamily="18" charset="0"/>
                <a:ea typeface="Batang" pitchFamily="18" charset="-127"/>
              </a:rPr>
              <a:t>	forwarding them to campus police</a:t>
            </a:r>
          </a:p>
          <a:p>
            <a:r>
              <a:rPr lang="en-US" sz="2800" dirty="0" smtClean="0">
                <a:latin typeface="Bell MT" pitchFamily="18" charset="0"/>
                <a:ea typeface="Batang" pitchFamily="18" charset="-127"/>
              </a:rPr>
              <a:t>Talking </a:t>
            </a:r>
            <a:r>
              <a:rPr lang="en-US" sz="2800" dirty="0">
                <a:latin typeface="Bell MT" pitchFamily="18" charset="0"/>
                <a:ea typeface="Batang" pitchFamily="18" charset="-127"/>
              </a:rPr>
              <a:t>to a friend about the bullying </a:t>
            </a:r>
            <a:endParaRPr lang="en-US" sz="2800" dirty="0" smtClean="0">
              <a:latin typeface="Bell MT" pitchFamily="18" charset="0"/>
              <a:ea typeface="Batang" pitchFamily="18" charset="-127"/>
            </a:endParaRPr>
          </a:p>
          <a:p>
            <a:r>
              <a:rPr lang="en-US" sz="2800" dirty="0" smtClean="0">
                <a:latin typeface="Bell MT" pitchFamily="18" charset="0"/>
                <a:ea typeface="Batang" pitchFamily="18" charset="-127"/>
              </a:rPr>
              <a:t>Reporting </a:t>
            </a:r>
            <a:r>
              <a:rPr lang="en-US" sz="2800" dirty="0">
                <a:latin typeface="Bell MT" pitchFamily="18" charset="0"/>
                <a:ea typeface="Batang" pitchFamily="18" charset="-127"/>
              </a:rPr>
              <a:t>the problem to an Internet service provider or website </a:t>
            </a:r>
            <a:r>
              <a:rPr lang="en-US" sz="2800" dirty="0" smtClean="0">
                <a:latin typeface="Bell MT" pitchFamily="18" charset="0"/>
                <a:ea typeface="Batang" pitchFamily="18" charset="-127"/>
              </a:rPr>
              <a:t>moderator</a:t>
            </a:r>
          </a:p>
          <a:p>
            <a:r>
              <a:rPr lang="en-US" sz="2800" dirty="0">
                <a:latin typeface="Bell MT" pitchFamily="18" charset="0"/>
                <a:ea typeface="Batang" pitchFamily="18" charset="-127"/>
              </a:rPr>
              <a:t>Raising awareness of the </a:t>
            </a:r>
            <a:r>
              <a:rPr lang="en-US" sz="2800" dirty="0" err="1">
                <a:latin typeface="Bell MT" pitchFamily="18" charset="0"/>
                <a:ea typeface="Batang" pitchFamily="18" charset="-127"/>
              </a:rPr>
              <a:t>cyberbullying</a:t>
            </a:r>
            <a:r>
              <a:rPr lang="en-US" sz="2800" dirty="0">
                <a:latin typeface="Bell MT" pitchFamily="18" charset="0"/>
                <a:ea typeface="Batang" pitchFamily="18" charset="-127"/>
              </a:rPr>
              <a:t> problem in your community by holding an assembly and creating fliers to give to </a:t>
            </a:r>
            <a:r>
              <a:rPr lang="en-US" sz="2800" dirty="0" smtClean="0">
                <a:latin typeface="Bell MT" pitchFamily="18" charset="0"/>
                <a:ea typeface="Batang" pitchFamily="18" charset="-127"/>
              </a:rPr>
              <a:t>people </a:t>
            </a:r>
            <a:endParaRPr lang="en-US" sz="2800" dirty="0">
              <a:latin typeface="Bell MT" pitchFamily="18" charset="0"/>
              <a:ea typeface="Batang" pitchFamily="18" charset="-127"/>
            </a:endParaRPr>
          </a:p>
          <a:p>
            <a:endParaRPr lang="en-US" dirty="0" smtClean="0"/>
          </a:p>
          <a:p>
            <a:endParaRPr lang="en-US" dirty="0"/>
          </a:p>
          <a:p>
            <a:endParaRPr lang="en-US" dirty="0"/>
          </a:p>
        </p:txBody>
      </p:sp>
      <p:sp>
        <p:nvSpPr>
          <p:cNvPr id="2" name="Title 1"/>
          <p:cNvSpPr>
            <a:spLocks noGrp="1"/>
          </p:cNvSpPr>
          <p:nvPr>
            <p:ph type="title"/>
          </p:nvPr>
        </p:nvSpPr>
        <p:spPr/>
        <p:txBody>
          <a:bodyPr>
            <a:normAutofit fontScale="90000"/>
          </a:bodyPr>
          <a:lstStyle/>
          <a:p>
            <a:pPr algn="r"/>
            <a:r>
              <a:rPr lang="en-US" dirty="0" smtClean="0">
                <a:latin typeface="Broadway" pitchFamily="82" charset="0"/>
              </a:rPr>
              <a:t>Anti </a:t>
            </a:r>
            <a:r>
              <a:rPr lang="en-US" dirty="0" err="1" smtClean="0">
                <a:latin typeface="Broadway" pitchFamily="82" charset="0"/>
              </a:rPr>
              <a:t>Cyberbullying</a:t>
            </a:r>
            <a:r>
              <a:rPr lang="en-US" dirty="0" smtClean="0">
                <a:latin typeface="Broadway" pitchFamily="82" charset="0"/>
              </a:rPr>
              <a:t> Strategies</a:t>
            </a:r>
            <a:endParaRPr lang="en-US" dirty="0">
              <a:latin typeface="Broadway" pitchFamily="82"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600" dirty="0">
                <a:latin typeface="Bookman Old Style" pitchFamily="18" charset="0"/>
                <a:cs typeface="David" pitchFamily="2" charset="-79"/>
              </a:rPr>
              <a:t>Never post or share your personal information online (this includes your full name, address, telephone number, school name, parents’ names, credit card number, or Social Security number) or your friends’ personal information. </a:t>
            </a:r>
          </a:p>
          <a:p>
            <a:r>
              <a:rPr lang="en-US" sz="2600" dirty="0">
                <a:latin typeface="Bookman Old Style" pitchFamily="18" charset="0"/>
                <a:cs typeface="David" pitchFamily="2" charset="-79"/>
              </a:rPr>
              <a:t>Never share your Internet passwords with </a:t>
            </a:r>
            <a:r>
              <a:rPr lang="en-US" sz="2600" dirty="0" smtClean="0">
                <a:latin typeface="Bookman Old Style" pitchFamily="18" charset="0"/>
                <a:cs typeface="David" pitchFamily="2" charset="-79"/>
              </a:rPr>
              <a:t>anyone</a:t>
            </a:r>
            <a:r>
              <a:rPr lang="en-US" sz="2600" dirty="0">
                <a:latin typeface="Bookman Old Style" pitchFamily="18" charset="0"/>
                <a:cs typeface="David" pitchFamily="2" charset="-79"/>
              </a:rPr>
              <a:t>.</a:t>
            </a:r>
            <a:r>
              <a:rPr lang="en-US" sz="2600" dirty="0" smtClean="0">
                <a:latin typeface="Bookman Old Style" pitchFamily="18" charset="0"/>
                <a:cs typeface="David" pitchFamily="2" charset="-79"/>
              </a:rPr>
              <a:t> </a:t>
            </a:r>
            <a:endParaRPr lang="en-US" sz="2600" dirty="0">
              <a:latin typeface="Bookman Old Style" pitchFamily="18" charset="0"/>
              <a:cs typeface="David" pitchFamily="2" charset="-79"/>
            </a:endParaRPr>
          </a:p>
          <a:p>
            <a:r>
              <a:rPr lang="en-US" sz="2600" dirty="0">
                <a:latin typeface="Bookman Old Style" pitchFamily="18" charset="0"/>
                <a:cs typeface="David" pitchFamily="2" charset="-79"/>
              </a:rPr>
              <a:t>Never meet anyone face-to-face whom you only know </a:t>
            </a:r>
            <a:r>
              <a:rPr lang="en-US" sz="2600" dirty="0" smtClean="0">
                <a:latin typeface="Bookman Old Style" pitchFamily="18" charset="0"/>
                <a:cs typeface="David" pitchFamily="2" charset="-79"/>
              </a:rPr>
              <a:t>online without telling someone else. </a:t>
            </a:r>
            <a:endParaRPr lang="en-US" sz="2600" dirty="0">
              <a:latin typeface="Bookman Old Style" pitchFamily="18" charset="0"/>
              <a:cs typeface="David" pitchFamily="2" charset="-79"/>
            </a:endParaRPr>
          </a:p>
          <a:p>
            <a:r>
              <a:rPr lang="en-US" sz="2600" dirty="0">
                <a:latin typeface="Bookman Old Style" pitchFamily="18" charset="0"/>
                <a:cs typeface="David" pitchFamily="2" charset="-79"/>
              </a:rPr>
              <a:t>Talk to </a:t>
            </a:r>
            <a:r>
              <a:rPr lang="en-US" sz="2600" dirty="0" smtClean="0">
                <a:latin typeface="Bookman Old Style" pitchFamily="18" charset="0"/>
                <a:cs typeface="David" pitchFamily="2" charset="-79"/>
              </a:rPr>
              <a:t>someone about </a:t>
            </a:r>
            <a:r>
              <a:rPr lang="en-US" sz="2600" dirty="0">
                <a:latin typeface="Bookman Old Style" pitchFamily="18" charset="0"/>
                <a:cs typeface="David" pitchFamily="2" charset="-79"/>
              </a:rPr>
              <a:t>what you do online.</a:t>
            </a:r>
          </a:p>
          <a:p>
            <a:endParaRPr lang="en-US" dirty="0"/>
          </a:p>
        </p:txBody>
      </p:sp>
      <p:sp>
        <p:nvSpPr>
          <p:cNvPr id="2" name="Title 1"/>
          <p:cNvSpPr>
            <a:spLocks noGrp="1"/>
          </p:cNvSpPr>
          <p:nvPr>
            <p:ph type="title"/>
          </p:nvPr>
        </p:nvSpPr>
        <p:spPr>
          <a:xfrm>
            <a:off x="457200" y="304800"/>
            <a:ext cx="8229600" cy="1143000"/>
          </a:xfrm>
        </p:spPr>
        <p:txBody>
          <a:bodyPr/>
          <a:lstStyle/>
          <a:p>
            <a:pPr algn="r"/>
            <a:r>
              <a:rPr lang="en-US" sz="4400" dirty="0" err="1" smtClean="0">
                <a:latin typeface="Bookman Old Style" pitchFamily="18" charset="0"/>
              </a:rPr>
              <a:t>Cyberbullying</a:t>
            </a:r>
            <a:r>
              <a:rPr lang="en-US" dirty="0" smtClean="0">
                <a:latin typeface="Bookman Old Style" pitchFamily="18" charset="0"/>
              </a:rPr>
              <a:t> Prevention</a:t>
            </a:r>
            <a:endParaRPr lang="en-US" dirty="0">
              <a:latin typeface="Bookman Old Style"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latin typeface="Bell MT" pitchFamily="18" charset="0"/>
              </a:rPr>
              <a:t>t</a:t>
            </a:r>
            <a:r>
              <a:rPr lang="en-US" dirty="0" smtClean="0">
                <a:latin typeface="Bell MT" pitchFamily="18" charset="0"/>
              </a:rPr>
              <a:t>he r</a:t>
            </a:r>
            <a:r>
              <a:rPr lang="en-US" dirty="0" smtClean="0">
                <a:latin typeface="Bell MT" pitchFamily="18" charset="0"/>
              </a:rPr>
              <a:t>epeated </a:t>
            </a:r>
            <a:r>
              <a:rPr lang="en-US" dirty="0">
                <a:latin typeface="Bell MT" pitchFamily="18" charset="0"/>
              </a:rPr>
              <a:t>and systematic harassment and attacks on </a:t>
            </a:r>
            <a:r>
              <a:rPr lang="en-US" dirty="0" smtClean="0">
                <a:latin typeface="Bell MT" pitchFamily="18" charset="0"/>
              </a:rPr>
              <a:t>others</a:t>
            </a:r>
          </a:p>
          <a:p>
            <a:pPr lvl="0">
              <a:buNone/>
            </a:pPr>
            <a:r>
              <a:rPr lang="en-US" dirty="0" smtClean="0">
                <a:latin typeface="Bell MT" pitchFamily="18" charset="0"/>
              </a:rPr>
              <a:t>	</a:t>
            </a:r>
            <a:endParaRPr lang="en-US" dirty="0">
              <a:latin typeface="Bell MT" pitchFamily="18" charset="0"/>
            </a:endParaRPr>
          </a:p>
          <a:p>
            <a:pPr lvl="0"/>
            <a:r>
              <a:rPr lang="en-US" dirty="0">
                <a:latin typeface="Bell MT" pitchFamily="18" charset="0"/>
              </a:rPr>
              <a:t>p</a:t>
            </a:r>
            <a:r>
              <a:rPr lang="en-US" dirty="0" smtClean="0">
                <a:latin typeface="Bell MT" pitchFamily="18" charset="0"/>
              </a:rPr>
              <a:t>erpetrated </a:t>
            </a:r>
            <a:r>
              <a:rPr lang="en-US" dirty="0">
                <a:latin typeface="Bell MT" pitchFamily="18" charset="0"/>
              </a:rPr>
              <a:t>by individuals or groups</a:t>
            </a:r>
          </a:p>
          <a:p>
            <a:endParaRPr lang="en-US" dirty="0"/>
          </a:p>
        </p:txBody>
      </p:sp>
      <p:sp>
        <p:nvSpPr>
          <p:cNvPr id="2" name="Title 1"/>
          <p:cNvSpPr>
            <a:spLocks noGrp="1"/>
          </p:cNvSpPr>
          <p:nvPr>
            <p:ph type="title"/>
          </p:nvPr>
        </p:nvSpPr>
        <p:spPr/>
        <p:txBody>
          <a:bodyPr/>
          <a:lstStyle/>
          <a:p>
            <a:r>
              <a:rPr lang="en-US" dirty="0" smtClean="0">
                <a:latin typeface="Elephant" pitchFamily="18" charset="0"/>
              </a:rPr>
              <a:t>Bullying can be</a:t>
            </a:r>
            <a:endParaRPr lang="en-US" dirty="0">
              <a:latin typeface="Elephant"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200" dirty="0">
                <a:latin typeface="Bell MT" pitchFamily="18" charset="0"/>
              </a:rPr>
              <a:t>Fighting back </a:t>
            </a:r>
            <a:r>
              <a:rPr lang="en-US" sz="3200" dirty="0" smtClean="0">
                <a:latin typeface="Bell MT" pitchFamily="18" charset="0"/>
              </a:rPr>
              <a:t>in person is </a:t>
            </a:r>
            <a:r>
              <a:rPr lang="en-US" sz="3200" dirty="0">
                <a:latin typeface="Bell MT" pitchFamily="18" charset="0"/>
              </a:rPr>
              <a:t>not an effective </a:t>
            </a:r>
            <a:r>
              <a:rPr lang="en-US" sz="3200" dirty="0" smtClean="0">
                <a:latin typeface="Bell MT" pitchFamily="18" charset="0"/>
              </a:rPr>
              <a:t>strategy because there </a:t>
            </a:r>
            <a:r>
              <a:rPr lang="en-US" sz="3200" dirty="0">
                <a:latin typeface="Bell MT" pitchFamily="18" charset="0"/>
              </a:rPr>
              <a:t>is a risk </a:t>
            </a:r>
            <a:r>
              <a:rPr lang="en-US" sz="3200" dirty="0" smtClean="0">
                <a:latin typeface="Bell MT" pitchFamily="18" charset="0"/>
              </a:rPr>
              <a:t>of:</a:t>
            </a:r>
            <a:endParaRPr lang="en-US" sz="3200" dirty="0">
              <a:latin typeface="Bell MT" pitchFamily="18" charset="0"/>
            </a:endParaRPr>
          </a:p>
          <a:p>
            <a:pPr lvl="1"/>
            <a:r>
              <a:rPr lang="en-US" sz="3200" dirty="0">
                <a:latin typeface="Bell MT" pitchFamily="18" charset="0"/>
              </a:rPr>
              <a:t>Physical injuries as a result of the fight</a:t>
            </a:r>
          </a:p>
          <a:p>
            <a:pPr lvl="1"/>
            <a:r>
              <a:rPr lang="en-US" sz="3200" dirty="0">
                <a:latin typeface="Bell MT" pitchFamily="18" charset="0"/>
              </a:rPr>
              <a:t>Suspension (many schools have zero tolerance policies)</a:t>
            </a:r>
          </a:p>
          <a:p>
            <a:pPr lvl="1"/>
            <a:r>
              <a:rPr lang="en-US" sz="3200" dirty="0">
                <a:latin typeface="Bell MT" pitchFamily="18" charset="0"/>
              </a:rPr>
              <a:t>Increased bullying/retaliation</a:t>
            </a:r>
          </a:p>
          <a:p>
            <a:pPr lvl="1"/>
            <a:r>
              <a:rPr lang="en-US" sz="3200" dirty="0" smtClean="0">
                <a:latin typeface="Bell MT" pitchFamily="18" charset="0"/>
              </a:rPr>
              <a:t>Reinforcement of belief that </a:t>
            </a:r>
            <a:r>
              <a:rPr lang="en-US" sz="3200" dirty="0">
                <a:latin typeface="Bell MT" pitchFamily="18" charset="0"/>
              </a:rPr>
              <a:t>violence is an acceptable way to deal with problems</a:t>
            </a:r>
          </a:p>
          <a:p>
            <a:endParaRPr lang="en-US" dirty="0"/>
          </a:p>
        </p:txBody>
      </p:sp>
      <p:sp>
        <p:nvSpPr>
          <p:cNvPr id="2" name="Title 1"/>
          <p:cNvSpPr>
            <a:spLocks noGrp="1"/>
          </p:cNvSpPr>
          <p:nvPr>
            <p:ph type="title"/>
          </p:nvPr>
        </p:nvSpPr>
        <p:spPr>
          <a:xfrm>
            <a:off x="457200" y="304800"/>
            <a:ext cx="8229600" cy="1143000"/>
          </a:xfrm>
        </p:spPr>
        <p:txBody>
          <a:bodyPr/>
          <a:lstStyle/>
          <a:p>
            <a:r>
              <a:rPr lang="en-US" dirty="0" smtClean="0">
                <a:latin typeface="Elephant" pitchFamily="18" charset="0"/>
              </a:rPr>
              <a:t>Fighting back</a:t>
            </a:r>
            <a:endParaRPr lang="en-US" dirty="0">
              <a:latin typeface="Elephant"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00200"/>
            <a:ext cx="8503920" cy="4572000"/>
          </a:xfrm>
        </p:spPr>
        <p:txBody>
          <a:bodyPr>
            <a:normAutofit/>
          </a:bodyPr>
          <a:lstStyle/>
          <a:p>
            <a:r>
              <a:rPr lang="en-US" sz="3200" dirty="0" smtClean="0">
                <a:latin typeface="Bell MT" pitchFamily="18" charset="0"/>
              </a:rPr>
              <a:t>Fighting back on the internet is not good either.</a:t>
            </a:r>
          </a:p>
          <a:p>
            <a:pPr lvl="1"/>
            <a:r>
              <a:rPr lang="en-US" sz="3200" dirty="0" smtClean="0">
                <a:latin typeface="Bell MT" pitchFamily="18" charset="0"/>
              </a:rPr>
              <a:t>Your e-mail can be forwarded</a:t>
            </a:r>
          </a:p>
          <a:p>
            <a:pPr lvl="1"/>
            <a:r>
              <a:rPr lang="en-US" sz="3200" dirty="0" smtClean="0">
                <a:latin typeface="Bell MT" pitchFamily="18" charset="0"/>
              </a:rPr>
              <a:t>Your e-mail can be edited</a:t>
            </a:r>
          </a:p>
          <a:p>
            <a:pPr lvl="1"/>
            <a:r>
              <a:rPr lang="en-US" sz="3200" dirty="0" smtClean="0">
                <a:latin typeface="Bell MT" pitchFamily="18" charset="0"/>
              </a:rPr>
              <a:t>Your e-mail can be used as evidence against </a:t>
            </a:r>
            <a:r>
              <a:rPr lang="en-US" sz="3200" i="1" dirty="0" smtClean="0">
                <a:latin typeface="Bell MT" pitchFamily="18" charset="0"/>
              </a:rPr>
              <a:t>you</a:t>
            </a:r>
          </a:p>
          <a:p>
            <a:pPr lvl="1"/>
            <a:r>
              <a:rPr lang="en-US" sz="3200" dirty="0" smtClean="0">
                <a:latin typeface="Bell MT" pitchFamily="18" charset="0"/>
              </a:rPr>
              <a:t>Pictures can be added to your e-mail</a:t>
            </a:r>
            <a:endParaRPr lang="en-US" sz="3200" dirty="0">
              <a:latin typeface="Bell MT" pitchFamily="18" charset="0"/>
            </a:endParaRPr>
          </a:p>
        </p:txBody>
      </p:sp>
      <p:sp>
        <p:nvSpPr>
          <p:cNvPr id="2" name="Title 1"/>
          <p:cNvSpPr>
            <a:spLocks noGrp="1"/>
          </p:cNvSpPr>
          <p:nvPr>
            <p:ph type="title"/>
          </p:nvPr>
        </p:nvSpPr>
        <p:spPr>
          <a:xfrm>
            <a:off x="457200" y="304800"/>
            <a:ext cx="8229600" cy="1143000"/>
          </a:xfrm>
        </p:spPr>
        <p:txBody>
          <a:bodyPr>
            <a:normAutofit/>
          </a:bodyPr>
          <a:lstStyle/>
          <a:p>
            <a:r>
              <a:rPr lang="en-US" dirty="0" smtClean="0">
                <a:latin typeface="Elephant" pitchFamily="18" charset="0"/>
              </a:rPr>
              <a:t>Fighting back on the internet</a:t>
            </a:r>
            <a:endParaRPr lang="en-US" dirty="0">
              <a:latin typeface="Elephant"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Peer Intervention</a:t>
            </a:r>
            <a:endParaRPr lang="en-US" dirty="0"/>
          </a:p>
        </p:txBody>
      </p:sp>
      <p:sp>
        <p:nvSpPr>
          <p:cNvPr id="5" name="Subtitle 4"/>
          <p:cNvSpPr>
            <a:spLocks noGrp="1"/>
          </p:cNvSpPr>
          <p:nvPr>
            <p:ph type="subTitle" idx="1"/>
          </p:nvPr>
        </p:nvSpPr>
        <p:spPr/>
        <p:txBody>
          <a:bodyPr/>
          <a:lstStyle/>
          <a:p>
            <a:r>
              <a:rPr lang="en-US" b="1" dirty="0"/>
              <a:t>When peers intervene, bullying stops within 10 seconds, 57% of the time. </a:t>
            </a:r>
            <a:endParaRPr lang="en-US" dirty="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a:latin typeface="Bell MT" pitchFamily="18" charset="0"/>
              </a:rPr>
              <a:t>Tell the bully to stop</a:t>
            </a:r>
            <a:r>
              <a:rPr lang="en-US" dirty="0" smtClean="0">
                <a:latin typeface="Bell MT" pitchFamily="18" charset="0"/>
              </a:rPr>
              <a:t>.</a:t>
            </a:r>
          </a:p>
          <a:p>
            <a:pPr lvl="0"/>
            <a:endParaRPr lang="en-US" dirty="0">
              <a:latin typeface="Bell MT" pitchFamily="18" charset="0"/>
            </a:endParaRPr>
          </a:p>
          <a:p>
            <a:pPr lvl="0"/>
            <a:r>
              <a:rPr lang="en-US" dirty="0">
                <a:latin typeface="Bell MT" pitchFamily="18" charset="0"/>
              </a:rPr>
              <a:t>Help the victim walk away</a:t>
            </a:r>
            <a:r>
              <a:rPr lang="en-US" dirty="0" smtClean="0">
                <a:latin typeface="Bell MT" pitchFamily="18" charset="0"/>
              </a:rPr>
              <a:t>.</a:t>
            </a:r>
          </a:p>
          <a:p>
            <a:pPr lvl="0"/>
            <a:endParaRPr lang="en-US" dirty="0">
              <a:latin typeface="Bell MT" pitchFamily="18" charset="0"/>
            </a:endParaRPr>
          </a:p>
          <a:p>
            <a:pPr lvl="0"/>
            <a:r>
              <a:rPr lang="en-US" dirty="0">
                <a:latin typeface="Bell MT" pitchFamily="18" charset="0"/>
              </a:rPr>
              <a:t>Recruit friends to help the victim</a:t>
            </a:r>
            <a:r>
              <a:rPr lang="en-US" dirty="0" smtClean="0">
                <a:latin typeface="Bell MT" pitchFamily="18" charset="0"/>
              </a:rPr>
              <a:t>.</a:t>
            </a:r>
          </a:p>
          <a:p>
            <a:pPr lvl="0"/>
            <a:endParaRPr lang="en-US" dirty="0">
              <a:latin typeface="Bell MT" pitchFamily="18" charset="0"/>
            </a:endParaRPr>
          </a:p>
          <a:p>
            <a:pPr lvl="0"/>
            <a:r>
              <a:rPr lang="en-US" dirty="0">
                <a:latin typeface="Bell MT" pitchFamily="18" charset="0"/>
              </a:rPr>
              <a:t>Befriend the victim</a:t>
            </a:r>
            <a:r>
              <a:rPr lang="en-US" dirty="0" smtClean="0">
                <a:latin typeface="Bell MT" pitchFamily="18" charset="0"/>
              </a:rPr>
              <a:t>.</a:t>
            </a:r>
          </a:p>
          <a:p>
            <a:pPr lvl="0"/>
            <a:endParaRPr lang="en-US" dirty="0">
              <a:latin typeface="Bell MT" pitchFamily="18" charset="0"/>
            </a:endParaRPr>
          </a:p>
          <a:p>
            <a:pPr lvl="0"/>
            <a:r>
              <a:rPr lang="en-US" dirty="0">
                <a:latin typeface="Bell MT" pitchFamily="18" charset="0"/>
              </a:rPr>
              <a:t>Get someone with authority to help.</a:t>
            </a:r>
          </a:p>
          <a:p>
            <a:endParaRPr lang="en-US" dirty="0"/>
          </a:p>
        </p:txBody>
      </p:sp>
      <p:sp>
        <p:nvSpPr>
          <p:cNvPr id="2" name="Title 1"/>
          <p:cNvSpPr>
            <a:spLocks noGrp="1"/>
          </p:cNvSpPr>
          <p:nvPr>
            <p:ph type="title"/>
          </p:nvPr>
        </p:nvSpPr>
        <p:spPr/>
        <p:txBody>
          <a:bodyPr/>
          <a:lstStyle/>
          <a:p>
            <a:r>
              <a:rPr lang="en-US" dirty="0" smtClean="0">
                <a:latin typeface="Elephant" pitchFamily="18" charset="0"/>
              </a:rPr>
              <a:t>Peer intervention strategies</a:t>
            </a:r>
            <a:endParaRPr lang="en-US" dirty="0">
              <a:latin typeface="Elephant"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latin typeface="Bell MT" pitchFamily="18" charset="0"/>
              </a:rPr>
              <a:t>Stop the bullying</a:t>
            </a:r>
          </a:p>
          <a:p>
            <a:pPr lvl="0"/>
            <a:r>
              <a:rPr lang="en-US" dirty="0">
                <a:latin typeface="Bell MT" pitchFamily="18" charset="0"/>
              </a:rPr>
              <a:t>Support the person being bullied</a:t>
            </a:r>
          </a:p>
          <a:p>
            <a:pPr lvl="0"/>
            <a:r>
              <a:rPr lang="en-US" dirty="0">
                <a:latin typeface="Bell MT" pitchFamily="18" charset="0"/>
              </a:rPr>
              <a:t>Name the bullying behavior</a:t>
            </a:r>
          </a:p>
          <a:p>
            <a:pPr lvl="0"/>
            <a:r>
              <a:rPr lang="en-US" dirty="0">
                <a:latin typeface="Bell MT" pitchFamily="18" charset="0"/>
              </a:rPr>
              <a:t>Refer to the rules against bullying</a:t>
            </a:r>
          </a:p>
          <a:p>
            <a:pPr lvl="0"/>
            <a:r>
              <a:rPr lang="en-US" dirty="0">
                <a:latin typeface="Bell MT" pitchFamily="18" charset="0"/>
              </a:rPr>
              <a:t>Impose immediate and appropriate consequences</a:t>
            </a:r>
          </a:p>
          <a:p>
            <a:pPr lvl="0"/>
            <a:r>
              <a:rPr lang="en-US" dirty="0">
                <a:latin typeface="Bell MT" pitchFamily="18" charset="0"/>
              </a:rPr>
              <a:t>Empower those witnessing the bullying</a:t>
            </a:r>
          </a:p>
          <a:p>
            <a:endParaRPr lang="en-US" dirty="0"/>
          </a:p>
        </p:txBody>
      </p:sp>
      <p:sp>
        <p:nvSpPr>
          <p:cNvPr id="2" name="Title 1"/>
          <p:cNvSpPr>
            <a:spLocks noGrp="1"/>
          </p:cNvSpPr>
          <p:nvPr>
            <p:ph type="title"/>
          </p:nvPr>
        </p:nvSpPr>
        <p:spPr/>
        <p:txBody>
          <a:bodyPr>
            <a:normAutofit fontScale="90000"/>
          </a:bodyPr>
          <a:lstStyle/>
          <a:p>
            <a:r>
              <a:rPr lang="en-US" dirty="0" smtClean="0">
                <a:latin typeface="Elephant" pitchFamily="18" charset="0"/>
              </a:rPr>
              <a:t>People with Authority SHOULD</a:t>
            </a:r>
            <a:endParaRPr lang="en-US" dirty="0">
              <a:latin typeface="Elephant"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a:latin typeface="Bell MT" pitchFamily="18" charset="0"/>
              </a:rPr>
              <a:t>Report the incident to administrators.</a:t>
            </a:r>
          </a:p>
          <a:p>
            <a:pPr lvl="0"/>
            <a:r>
              <a:rPr lang="en-US" dirty="0">
                <a:latin typeface="Bell MT" pitchFamily="18" charset="0"/>
              </a:rPr>
              <a:t>Increase vigilance and communication.</a:t>
            </a:r>
          </a:p>
          <a:p>
            <a:pPr lvl="0"/>
            <a:r>
              <a:rPr lang="en-US" dirty="0" smtClean="0">
                <a:latin typeface="Bell MT" pitchFamily="18" charset="0"/>
              </a:rPr>
              <a:t>Insist upon separate </a:t>
            </a:r>
            <a:r>
              <a:rPr lang="en-US" dirty="0">
                <a:latin typeface="Bell MT" pitchFamily="18" charset="0"/>
              </a:rPr>
              <a:t>conversations with the person who is bullied and the person who did the bullying.</a:t>
            </a:r>
          </a:p>
          <a:p>
            <a:pPr lvl="0"/>
            <a:r>
              <a:rPr lang="en-US" dirty="0" smtClean="0">
                <a:latin typeface="Bell MT" pitchFamily="18" charset="0"/>
              </a:rPr>
              <a:t>Insist that someone in authority speak </a:t>
            </a:r>
            <a:r>
              <a:rPr lang="en-US" dirty="0">
                <a:latin typeface="Bell MT" pitchFamily="18" charset="0"/>
              </a:rPr>
              <a:t>first with the person who is bullied.</a:t>
            </a:r>
          </a:p>
          <a:p>
            <a:pPr lvl="0"/>
            <a:r>
              <a:rPr lang="en-US" dirty="0" smtClean="0">
                <a:latin typeface="Bell MT" pitchFamily="18" charset="0"/>
              </a:rPr>
              <a:t>Insist that administrators impose a consequence </a:t>
            </a:r>
            <a:r>
              <a:rPr lang="en-US" dirty="0">
                <a:latin typeface="Bell MT" pitchFamily="18" charset="0"/>
              </a:rPr>
              <a:t>for the </a:t>
            </a:r>
            <a:r>
              <a:rPr lang="en-US" dirty="0" smtClean="0">
                <a:latin typeface="Bell MT" pitchFamily="18" charset="0"/>
              </a:rPr>
              <a:t>act/s of bullying.</a:t>
            </a:r>
            <a:endParaRPr lang="en-US" dirty="0">
              <a:latin typeface="Bell MT" pitchFamily="18" charset="0"/>
            </a:endParaRPr>
          </a:p>
          <a:p>
            <a:endParaRPr lang="en-US" dirty="0"/>
          </a:p>
        </p:txBody>
      </p:sp>
      <p:sp>
        <p:nvSpPr>
          <p:cNvPr id="2" name="Title 1"/>
          <p:cNvSpPr>
            <a:spLocks noGrp="1"/>
          </p:cNvSpPr>
          <p:nvPr>
            <p:ph type="title"/>
          </p:nvPr>
        </p:nvSpPr>
        <p:spPr/>
        <p:txBody>
          <a:bodyPr>
            <a:normAutofit fontScale="90000"/>
          </a:bodyPr>
          <a:lstStyle/>
          <a:p>
            <a:r>
              <a:rPr lang="en-US" dirty="0" smtClean="0">
                <a:latin typeface="Elephant" pitchFamily="18" charset="0"/>
              </a:rPr>
              <a:t>Bullying Should Be Reported And Discussed</a:t>
            </a:r>
            <a:endParaRPr lang="en-US" dirty="0">
              <a:latin typeface="Elephant"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latin typeface="Bell MT" pitchFamily="18" charset="0"/>
              </a:rPr>
              <a:t>Anyone can be a bully.</a:t>
            </a:r>
          </a:p>
          <a:p>
            <a:endParaRPr lang="en-US" dirty="0" smtClean="0">
              <a:latin typeface="Bell MT" pitchFamily="18" charset="0"/>
            </a:endParaRPr>
          </a:p>
          <a:p>
            <a:r>
              <a:rPr lang="en-US" dirty="0" smtClean="0">
                <a:latin typeface="Bell MT" pitchFamily="18" charset="0"/>
              </a:rPr>
              <a:t>It’s not fun being a victim.</a:t>
            </a:r>
          </a:p>
          <a:p>
            <a:endParaRPr lang="en-US" dirty="0" smtClean="0">
              <a:latin typeface="Bell MT" pitchFamily="18" charset="0"/>
            </a:endParaRPr>
          </a:p>
          <a:p>
            <a:r>
              <a:rPr lang="en-US" dirty="0">
                <a:latin typeface="Bell MT" pitchFamily="18" charset="0"/>
              </a:rPr>
              <a:t>If you wouldn’t say it in person, don’t say it online.</a:t>
            </a:r>
          </a:p>
        </p:txBody>
      </p:sp>
      <p:sp>
        <p:nvSpPr>
          <p:cNvPr id="2" name="Title 1"/>
          <p:cNvSpPr>
            <a:spLocks noGrp="1"/>
          </p:cNvSpPr>
          <p:nvPr>
            <p:ph type="title"/>
          </p:nvPr>
        </p:nvSpPr>
        <p:spPr/>
        <p:txBody>
          <a:bodyPr/>
          <a:lstStyle/>
          <a:p>
            <a:r>
              <a:rPr lang="en-US" dirty="0" smtClean="0">
                <a:latin typeface="Engravers MT" pitchFamily="18" charset="0"/>
              </a:rPr>
              <a:t>Reminders</a:t>
            </a:r>
            <a:endParaRPr lang="en-US" dirty="0">
              <a:latin typeface="Engravers MT"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Bernard MT Condensed" pitchFamily="18" charset="0"/>
              </a:rPr>
              <a:t>The above information was obtained from:</a:t>
            </a:r>
          </a:p>
          <a:p>
            <a:endParaRPr lang="en-US" dirty="0" smtClean="0">
              <a:latin typeface="Bernard MT Condensed" pitchFamily="18" charset="0"/>
            </a:endParaRPr>
          </a:p>
          <a:p>
            <a:pPr lvl="2">
              <a:buNone/>
            </a:pPr>
            <a:r>
              <a:rPr lang="en-US" dirty="0">
                <a:latin typeface="Bernard MT Condensed" pitchFamily="18" charset="0"/>
              </a:rPr>
              <a:t>	</a:t>
            </a:r>
            <a:r>
              <a:rPr lang="en-US" sz="3200" dirty="0" smtClean="0">
                <a:latin typeface="Bernard MT Condensed" pitchFamily="18" charset="0"/>
              </a:rPr>
              <a:t>National Crime Prevention Council </a:t>
            </a:r>
          </a:p>
          <a:p>
            <a:pPr lvl="2">
              <a:buNone/>
            </a:pPr>
            <a:r>
              <a:rPr lang="en-US" sz="3200" dirty="0">
                <a:latin typeface="Bernard MT Condensed" pitchFamily="18" charset="0"/>
              </a:rPr>
              <a:t>	</a:t>
            </a:r>
            <a:r>
              <a:rPr lang="fr-FR" sz="3200" dirty="0" smtClean="0">
                <a:latin typeface="Bernard MT Condensed" pitchFamily="18" charset="0"/>
              </a:rPr>
              <a:t>2345 </a:t>
            </a:r>
            <a:r>
              <a:rPr lang="fr-FR" sz="3200" dirty="0">
                <a:latin typeface="Bernard MT Condensed" pitchFamily="18" charset="0"/>
              </a:rPr>
              <a:t>Crystal Drive </a:t>
            </a:r>
          </a:p>
          <a:p>
            <a:pPr lvl="2">
              <a:buNone/>
            </a:pPr>
            <a:r>
              <a:rPr lang="fr-FR" sz="3200" dirty="0" smtClean="0">
                <a:latin typeface="Bernard MT Condensed" pitchFamily="18" charset="0"/>
              </a:rPr>
              <a:t>	Suite </a:t>
            </a:r>
            <a:r>
              <a:rPr lang="fr-FR" sz="3200" dirty="0">
                <a:latin typeface="Bernard MT Condensed" pitchFamily="18" charset="0"/>
              </a:rPr>
              <a:t>500 </a:t>
            </a:r>
            <a:endParaRPr lang="fr-FR" sz="3200" dirty="0" smtClean="0">
              <a:latin typeface="Bernard MT Condensed" pitchFamily="18" charset="0"/>
            </a:endParaRPr>
          </a:p>
          <a:p>
            <a:pPr lvl="2">
              <a:buNone/>
            </a:pPr>
            <a:r>
              <a:rPr lang="fr-FR" sz="3200" dirty="0">
                <a:latin typeface="Bernard MT Condensed" pitchFamily="18" charset="0"/>
              </a:rPr>
              <a:t>	</a:t>
            </a:r>
            <a:r>
              <a:rPr lang="fr-FR" sz="3200" dirty="0" smtClean="0">
                <a:latin typeface="Bernard MT Condensed" pitchFamily="18" charset="0"/>
              </a:rPr>
              <a:t>Arlington</a:t>
            </a:r>
            <a:r>
              <a:rPr lang="fr-FR" sz="3200" dirty="0">
                <a:latin typeface="Bernard MT Condensed" pitchFamily="18" charset="0"/>
              </a:rPr>
              <a:t>, VA 22202 </a:t>
            </a:r>
          </a:p>
          <a:p>
            <a:pPr lvl="2">
              <a:buNone/>
            </a:pPr>
            <a:r>
              <a:rPr lang="fr-FR" sz="3200" dirty="0" smtClean="0">
                <a:latin typeface="Bernard MT Condensed" pitchFamily="18" charset="0"/>
              </a:rPr>
              <a:t>	(</a:t>
            </a:r>
            <a:r>
              <a:rPr lang="fr-FR" sz="3200" dirty="0">
                <a:latin typeface="Bernard MT Condensed" pitchFamily="18" charset="0"/>
              </a:rPr>
              <a:t>202) 466-6272 </a:t>
            </a:r>
          </a:p>
          <a:p>
            <a:pPr lvl="2">
              <a:buNone/>
            </a:pPr>
            <a:r>
              <a:rPr lang="en-US" dirty="0">
                <a:latin typeface="Bernard MT Condensed" pitchFamily="18" charset="0"/>
              </a:rPr>
              <a:t>	</a:t>
            </a:r>
            <a:r>
              <a:rPr lang="en-US" dirty="0" smtClean="0">
                <a:latin typeface="Bernard MT Condensed" pitchFamily="18" charset="0"/>
              </a:rPr>
              <a:t>(used with permission)</a:t>
            </a:r>
            <a:endParaRPr lang="en-US" dirty="0">
              <a:latin typeface="Bernard MT Condensed" pitchFamily="18" charset="0"/>
            </a:endParaRPr>
          </a:p>
        </p:txBody>
      </p:sp>
      <p:sp>
        <p:nvSpPr>
          <p:cNvPr id="2" name="Title 1"/>
          <p:cNvSpPr>
            <a:spLocks noGrp="1"/>
          </p:cNvSpPr>
          <p:nvPr>
            <p:ph type="title"/>
          </p:nvPr>
        </p:nvSpPr>
        <p:spPr/>
        <p:txBody>
          <a:bodyPr/>
          <a:lstStyle/>
          <a:p>
            <a:r>
              <a:rPr lang="en-US" dirty="0" smtClean="0">
                <a:latin typeface="Bernard MT Condensed" pitchFamily="18" charset="0"/>
              </a:rPr>
              <a:t>Presentation</a:t>
            </a:r>
            <a:endParaRPr lang="en-US" dirty="0">
              <a:latin typeface="Bernard MT Condensed"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latin typeface="Bell MT" pitchFamily="18" charset="0"/>
              </a:rPr>
              <a:t>Physical violence</a:t>
            </a:r>
          </a:p>
          <a:p>
            <a:pPr lvl="0"/>
            <a:r>
              <a:rPr lang="en-US" dirty="0">
                <a:latin typeface="Bell MT" pitchFamily="18" charset="0"/>
              </a:rPr>
              <a:t>Verbal taunts, name-calling, and put-downs</a:t>
            </a:r>
          </a:p>
          <a:p>
            <a:pPr lvl="0"/>
            <a:r>
              <a:rPr lang="en-US" dirty="0">
                <a:latin typeface="Bell MT" pitchFamily="18" charset="0"/>
              </a:rPr>
              <a:t>Threats and intimidation</a:t>
            </a:r>
          </a:p>
          <a:p>
            <a:pPr lvl="0"/>
            <a:r>
              <a:rPr lang="en-US" dirty="0">
                <a:latin typeface="Bell MT" pitchFamily="18" charset="0"/>
              </a:rPr>
              <a:t>Extortion or stealing money and/or possessions </a:t>
            </a:r>
          </a:p>
          <a:p>
            <a:pPr lvl="0"/>
            <a:r>
              <a:rPr lang="en-US" dirty="0">
                <a:latin typeface="Bell MT" pitchFamily="18" charset="0"/>
              </a:rPr>
              <a:t>Spreading </a:t>
            </a:r>
            <a:r>
              <a:rPr lang="en-US" dirty="0" smtClean="0">
                <a:latin typeface="Bell MT" pitchFamily="18" charset="0"/>
              </a:rPr>
              <a:t>rumors/ vicious gossip</a:t>
            </a:r>
            <a:endParaRPr lang="en-US" dirty="0">
              <a:latin typeface="Bell MT" pitchFamily="18" charset="0"/>
            </a:endParaRPr>
          </a:p>
          <a:p>
            <a:pPr lvl="0"/>
            <a:r>
              <a:rPr lang="en-US" dirty="0">
                <a:latin typeface="Bell MT" pitchFamily="18" charset="0"/>
              </a:rPr>
              <a:t>Harassment via technology (email, text messaging, etc.)</a:t>
            </a:r>
          </a:p>
          <a:p>
            <a:endParaRPr lang="en-US" dirty="0"/>
          </a:p>
        </p:txBody>
      </p:sp>
      <p:sp>
        <p:nvSpPr>
          <p:cNvPr id="2" name="Title 1"/>
          <p:cNvSpPr>
            <a:spLocks noGrp="1"/>
          </p:cNvSpPr>
          <p:nvPr>
            <p:ph type="title"/>
          </p:nvPr>
        </p:nvSpPr>
        <p:spPr>
          <a:xfrm>
            <a:off x="457200" y="304800"/>
            <a:ext cx="8229600" cy="1143000"/>
          </a:xfrm>
        </p:spPr>
        <p:txBody>
          <a:bodyPr/>
          <a:lstStyle/>
          <a:p>
            <a:r>
              <a:rPr lang="en-US" dirty="0" smtClean="0">
                <a:latin typeface="Elephant" pitchFamily="18" charset="0"/>
              </a:rPr>
              <a:t>Bullying can be</a:t>
            </a:r>
            <a:endParaRPr lang="en-US" dirty="0">
              <a:latin typeface="Elephant"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dirty="0" smtClean="0"/>
          </a:p>
          <a:p>
            <a:pPr algn="ctr">
              <a:buNone/>
            </a:pPr>
            <a:r>
              <a:rPr lang="en-US" dirty="0" smtClean="0"/>
              <a:t>is</a:t>
            </a:r>
          </a:p>
          <a:p>
            <a:pPr algn="ctr">
              <a:buNone/>
            </a:pPr>
            <a:r>
              <a:rPr lang="en-US" dirty="0" smtClean="0"/>
              <a:t>harassment </a:t>
            </a:r>
            <a:r>
              <a:rPr lang="en-US" dirty="0"/>
              <a:t>and bullying </a:t>
            </a:r>
            <a:endParaRPr lang="en-US" dirty="0" smtClean="0"/>
          </a:p>
          <a:p>
            <a:pPr algn="ctr">
              <a:buNone/>
            </a:pPr>
            <a:r>
              <a:rPr lang="en-US" dirty="0" smtClean="0"/>
              <a:t>that </a:t>
            </a:r>
            <a:r>
              <a:rPr lang="en-US" dirty="0"/>
              <a:t>takes place online </a:t>
            </a:r>
            <a:endParaRPr lang="en-US" dirty="0" smtClean="0"/>
          </a:p>
          <a:p>
            <a:pPr algn="ctr">
              <a:buNone/>
            </a:pPr>
            <a:r>
              <a:rPr lang="en-US" dirty="0" smtClean="0"/>
              <a:t>or </a:t>
            </a:r>
            <a:r>
              <a:rPr lang="en-US" dirty="0"/>
              <a:t>through other mobile devices</a:t>
            </a:r>
          </a:p>
          <a:p>
            <a:endParaRPr lang="en-US" dirty="0"/>
          </a:p>
        </p:txBody>
      </p:sp>
      <p:sp>
        <p:nvSpPr>
          <p:cNvPr id="2" name="Title 1"/>
          <p:cNvSpPr>
            <a:spLocks noGrp="1"/>
          </p:cNvSpPr>
          <p:nvPr>
            <p:ph type="title"/>
          </p:nvPr>
        </p:nvSpPr>
        <p:spPr/>
        <p:txBody>
          <a:bodyPr/>
          <a:lstStyle/>
          <a:p>
            <a:r>
              <a:rPr lang="en-US" dirty="0" err="1" smtClean="0">
                <a:latin typeface="Broadway" pitchFamily="82" charset="0"/>
              </a:rPr>
              <a:t>Cyberbullying</a:t>
            </a:r>
            <a:endParaRPr lang="en-US" dirty="0">
              <a:latin typeface="Broadway" pitchFamily="82"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endParaRPr lang="en-US" dirty="0"/>
          </a:p>
          <a:p>
            <a:pPr lvl="0"/>
            <a:r>
              <a:rPr lang="en-US" dirty="0"/>
              <a:t>Spreading rumors about someone through instant </a:t>
            </a:r>
            <a:r>
              <a:rPr lang="en-US" dirty="0" smtClean="0"/>
              <a:t>messaging</a:t>
            </a:r>
          </a:p>
          <a:p>
            <a:pPr lvl="0"/>
            <a:endParaRPr lang="en-US" dirty="0"/>
          </a:p>
          <a:p>
            <a:pPr lvl="0"/>
            <a:r>
              <a:rPr lang="en-US" dirty="0"/>
              <a:t>Threatening someone on a web log (blog</a:t>
            </a:r>
            <a:r>
              <a:rPr lang="en-US" dirty="0" smtClean="0"/>
              <a:t>)</a:t>
            </a:r>
          </a:p>
          <a:p>
            <a:pPr lvl="0"/>
            <a:endParaRPr lang="en-US" dirty="0"/>
          </a:p>
          <a:p>
            <a:pPr lvl="0"/>
            <a:r>
              <a:rPr lang="en-US" dirty="0"/>
              <a:t>Creating hurtful websites against someone</a:t>
            </a:r>
          </a:p>
          <a:p>
            <a:endParaRPr lang="en-US" dirty="0" smtClean="0"/>
          </a:p>
          <a:p>
            <a:r>
              <a:rPr lang="en-US" dirty="0" smtClean="0"/>
              <a:t>Posting unauthorized nude photos on the internet</a:t>
            </a:r>
          </a:p>
          <a:p>
            <a:endParaRPr lang="en-US" dirty="0" smtClean="0"/>
          </a:p>
          <a:p>
            <a:r>
              <a:rPr lang="en-US" dirty="0" smtClean="0"/>
              <a:t>Posting “private information” on the internet</a:t>
            </a:r>
            <a:endParaRPr lang="en-US" dirty="0"/>
          </a:p>
        </p:txBody>
      </p:sp>
      <p:sp>
        <p:nvSpPr>
          <p:cNvPr id="2" name="Title 1"/>
          <p:cNvSpPr>
            <a:spLocks noGrp="1"/>
          </p:cNvSpPr>
          <p:nvPr>
            <p:ph type="title"/>
          </p:nvPr>
        </p:nvSpPr>
        <p:spPr>
          <a:xfrm>
            <a:off x="457200" y="304800"/>
            <a:ext cx="8229600" cy="1143000"/>
          </a:xfrm>
        </p:spPr>
        <p:txBody>
          <a:bodyPr>
            <a:normAutofit fontScale="90000"/>
          </a:bodyPr>
          <a:lstStyle/>
          <a:p>
            <a:r>
              <a:rPr lang="en-US" dirty="0" smtClean="0"/>
              <a:t/>
            </a:r>
            <a:br>
              <a:rPr lang="en-US" dirty="0" smtClean="0"/>
            </a:br>
            <a:r>
              <a:rPr lang="en-US" dirty="0" smtClean="0">
                <a:latin typeface="Broadway" pitchFamily="82" charset="0"/>
              </a:rPr>
              <a:t>Cyber </a:t>
            </a:r>
            <a:r>
              <a:rPr lang="en-US" dirty="0" smtClean="0">
                <a:latin typeface="Broadway" pitchFamily="82" charset="0"/>
              </a:rPr>
              <a:t>bullying </a:t>
            </a:r>
            <a:r>
              <a:rPr lang="en-US" dirty="0" smtClean="0">
                <a:latin typeface="Broadway" pitchFamily="82" charset="0"/>
              </a:rPr>
              <a:t>examples</a:t>
            </a:r>
            <a:endParaRPr lang="en-US" dirty="0">
              <a:latin typeface="Broadway" pitchFamily="82"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Sending someone mean or threatening emails, instant messages, or text messages </a:t>
            </a:r>
          </a:p>
          <a:p>
            <a:r>
              <a:rPr lang="en-US" dirty="0"/>
              <a:t>Excluding someone from an instant messenger buddy list or blocking their email for no reason </a:t>
            </a:r>
          </a:p>
          <a:p>
            <a:r>
              <a:rPr lang="en-US" dirty="0"/>
              <a:t>Tricking someone into revealing personal or embarrassing information and sending it to others </a:t>
            </a:r>
          </a:p>
          <a:p>
            <a:endParaRPr lang="en-US" dirty="0"/>
          </a:p>
        </p:txBody>
      </p:sp>
      <p:sp>
        <p:nvSpPr>
          <p:cNvPr id="2" name="Title 1"/>
          <p:cNvSpPr>
            <a:spLocks noGrp="1"/>
          </p:cNvSpPr>
          <p:nvPr>
            <p:ph type="title"/>
          </p:nvPr>
        </p:nvSpPr>
        <p:spPr/>
        <p:txBody>
          <a:bodyPr/>
          <a:lstStyle/>
          <a:p>
            <a:r>
              <a:rPr lang="en-US" dirty="0" err="1" smtClean="0">
                <a:latin typeface="Broadway" pitchFamily="82" charset="0"/>
              </a:rPr>
              <a:t>Cyberbullying</a:t>
            </a:r>
            <a:r>
              <a:rPr lang="en-US" dirty="0" smtClean="0">
                <a:latin typeface="Broadway" pitchFamily="82" charset="0"/>
              </a:rPr>
              <a:t> also includes</a:t>
            </a:r>
            <a:endParaRPr lang="en-US" dirty="0">
              <a:latin typeface="Broadway" pitchFamily="82"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Breaking into someone's email or instant message account to send cruel or untrue messages while posing as that person </a:t>
            </a:r>
          </a:p>
          <a:p>
            <a:r>
              <a:rPr lang="en-US" dirty="0" smtClean="0"/>
              <a:t>Creating websites to make fun of another person such as a classmate or teacher </a:t>
            </a:r>
          </a:p>
          <a:p>
            <a:r>
              <a:rPr lang="en-US" dirty="0" smtClean="0"/>
              <a:t>Using websites to rate peers as prettiest, ugliest, etc.</a:t>
            </a:r>
          </a:p>
          <a:p>
            <a:endParaRPr lang="en-US" dirty="0"/>
          </a:p>
        </p:txBody>
      </p:sp>
      <p:sp>
        <p:nvSpPr>
          <p:cNvPr id="2" name="Title 1"/>
          <p:cNvSpPr>
            <a:spLocks noGrp="1"/>
          </p:cNvSpPr>
          <p:nvPr>
            <p:ph type="title"/>
          </p:nvPr>
        </p:nvSpPr>
        <p:spPr/>
        <p:txBody>
          <a:bodyPr/>
          <a:lstStyle/>
          <a:p>
            <a:r>
              <a:rPr lang="en-US" dirty="0" smtClean="0">
                <a:latin typeface="Broadway" pitchFamily="82" charset="0"/>
              </a:rPr>
              <a:t>And it includes</a:t>
            </a:r>
            <a:endParaRPr lang="en-US" dirty="0">
              <a:latin typeface="Broadway" pitchFamily="82"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	</a:t>
            </a:r>
          </a:p>
          <a:p>
            <a:pPr>
              <a:buNone/>
            </a:pPr>
            <a:endParaRPr lang="en-US" dirty="0" smtClean="0"/>
          </a:p>
          <a:p>
            <a:pPr>
              <a:buNone/>
            </a:pPr>
            <a:r>
              <a:rPr lang="en-US" dirty="0" smtClean="0"/>
              <a:t>It </a:t>
            </a:r>
            <a:r>
              <a:rPr lang="en-US" dirty="0" smtClean="0"/>
              <a:t>can </a:t>
            </a:r>
            <a:r>
              <a:rPr lang="en-US" dirty="0" smtClean="0"/>
              <a:t>seem more extreme to its victims than face to face bullying.</a:t>
            </a:r>
          </a:p>
          <a:p>
            <a:endParaRPr lang="en-US" dirty="0"/>
          </a:p>
        </p:txBody>
      </p:sp>
      <p:sp>
        <p:nvSpPr>
          <p:cNvPr id="2" name="Title 1"/>
          <p:cNvSpPr>
            <a:spLocks noGrp="1"/>
          </p:cNvSpPr>
          <p:nvPr>
            <p:ph type="title"/>
          </p:nvPr>
        </p:nvSpPr>
        <p:spPr/>
        <p:txBody>
          <a:bodyPr>
            <a:normAutofit fontScale="90000"/>
          </a:bodyPr>
          <a:lstStyle/>
          <a:p>
            <a:r>
              <a:rPr lang="en-US" dirty="0" err="1" smtClean="0">
                <a:latin typeface="Broadway" pitchFamily="82" charset="0"/>
              </a:rPr>
              <a:t>Cyberbullying</a:t>
            </a:r>
            <a:r>
              <a:rPr lang="en-US" dirty="0" smtClean="0">
                <a:latin typeface="Broadway" pitchFamily="82" charset="0"/>
              </a:rPr>
              <a:t> Causes </a:t>
            </a:r>
            <a:r>
              <a:rPr lang="en-US" dirty="0" smtClean="0">
                <a:latin typeface="Broadway" pitchFamily="82" charset="0"/>
              </a:rPr>
              <a:t/>
            </a:r>
            <a:br>
              <a:rPr lang="en-US" dirty="0" smtClean="0">
                <a:latin typeface="Broadway" pitchFamily="82" charset="0"/>
              </a:rPr>
            </a:br>
            <a:r>
              <a:rPr lang="en-US" dirty="0" smtClean="0">
                <a:latin typeface="Broadway" pitchFamily="82" charset="0"/>
              </a:rPr>
              <a:t>Serious Emotional </a:t>
            </a:r>
            <a:r>
              <a:rPr lang="en-US" dirty="0" smtClean="0">
                <a:latin typeface="Broadway" pitchFamily="82" charset="0"/>
              </a:rPr>
              <a:t>Harm </a:t>
            </a:r>
            <a:endParaRPr lang="en-US" dirty="0">
              <a:latin typeface="Broadway" pitchFamily="82"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226</TotalTime>
  <Words>965</Words>
  <Application>Microsoft Office PowerPoint</Application>
  <PresentationFormat>On-screen Show (4:3)</PresentationFormat>
  <Paragraphs>252</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Concourse</vt:lpstr>
      <vt:lpstr>Bullying:  </vt:lpstr>
      <vt:lpstr>  BULLYING is</vt:lpstr>
      <vt:lpstr>Bullying can be</vt:lpstr>
      <vt:lpstr>Bullying can be</vt:lpstr>
      <vt:lpstr>Cyberbullying</vt:lpstr>
      <vt:lpstr> Cyber bullying examples</vt:lpstr>
      <vt:lpstr>Cyberbullying also includes</vt:lpstr>
      <vt:lpstr>And it includes</vt:lpstr>
      <vt:lpstr>Cyberbullying Causes  Serious Emotional Harm </vt:lpstr>
      <vt:lpstr>Cyberbullying invades homes,</vt:lpstr>
      <vt:lpstr>Cyberbullying  Has No Limits.</vt:lpstr>
      <vt:lpstr>Cyberbullying =  Bigger Audience</vt:lpstr>
      <vt:lpstr>Cyberbullying  can be anonymous. </vt:lpstr>
      <vt:lpstr>Cyberbullying may seem inescapable. </vt:lpstr>
      <vt:lpstr>Origin of a Bully: Anywhere </vt:lpstr>
      <vt:lpstr>What do Bullies want</vt:lpstr>
      <vt:lpstr>Bullies have</vt:lpstr>
      <vt:lpstr>Bullies</vt:lpstr>
      <vt:lpstr>Bullies</vt:lpstr>
      <vt:lpstr>   Characteristics of Those Who Are Bullied  </vt:lpstr>
      <vt:lpstr>Males and females used  to be bullied in differently.</vt:lpstr>
      <vt:lpstr>Physical signs of Bullying</vt:lpstr>
      <vt:lpstr>  Emotional Signs of Bullying</vt:lpstr>
      <vt:lpstr>Behavioral Signs of Bullying</vt:lpstr>
      <vt:lpstr>Academic Signs of Bullying</vt:lpstr>
      <vt:lpstr>Signs of Cyberbullying</vt:lpstr>
      <vt:lpstr>Anti-bullying Strategies</vt:lpstr>
      <vt:lpstr>Anti Cyberbullying Strategies</vt:lpstr>
      <vt:lpstr>Cyberbullying Prevention</vt:lpstr>
      <vt:lpstr>Fighting back</vt:lpstr>
      <vt:lpstr>Fighting back on the internet</vt:lpstr>
      <vt:lpstr>Peer Intervention</vt:lpstr>
      <vt:lpstr>Peer intervention strategies</vt:lpstr>
      <vt:lpstr>People with Authority SHOULD</vt:lpstr>
      <vt:lpstr>Bullying Should Be Reported And Discussed</vt:lpstr>
      <vt:lpstr>Reminders</vt:lpstr>
      <vt:lpstr>Presentation</vt:lpstr>
    </vt:vector>
  </TitlesOfParts>
  <Company>William Paterson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Bullying:  </dc:title>
  <dc:creator>bogoradt</dc:creator>
  <cp:lastModifiedBy>bogoradt</cp:lastModifiedBy>
  <cp:revision>24</cp:revision>
  <dcterms:created xsi:type="dcterms:W3CDTF">2009-09-09T22:43:39Z</dcterms:created>
  <dcterms:modified xsi:type="dcterms:W3CDTF">2009-09-10T21:02:13Z</dcterms:modified>
</cp:coreProperties>
</file>